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3"/>
  </p:notesMasterIdLst>
  <p:sldIdLst>
    <p:sldId id="269" r:id="rId2"/>
    <p:sldId id="270" r:id="rId3"/>
    <p:sldId id="351" r:id="rId4"/>
    <p:sldId id="335" r:id="rId5"/>
    <p:sldId id="336" r:id="rId6"/>
    <p:sldId id="337" r:id="rId7"/>
    <p:sldId id="338" r:id="rId8"/>
    <p:sldId id="352" r:id="rId9"/>
    <p:sldId id="368" r:id="rId10"/>
    <p:sldId id="348" r:id="rId11"/>
    <p:sldId id="382" r:id="rId12"/>
    <p:sldId id="357" r:id="rId13"/>
    <p:sldId id="376" r:id="rId14"/>
    <p:sldId id="339" r:id="rId15"/>
    <p:sldId id="301" r:id="rId16"/>
    <p:sldId id="379" r:id="rId17"/>
    <p:sldId id="355" r:id="rId18"/>
    <p:sldId id="305" r:id="rId19"/>
    <p:sldId id="369" r:id="rId20"/>
    <p:sldId id="365" r:id="rId21"/>
    <p:sldId id="366" r:id="rId22"/>
    <p:sldId id="367" r:id="rId23"/>
    <p:sldId id="307" r:id="rId24"/>
    <p:sldId id="371" r:id="rId25"/>
    <p:sldId id="373" r:id="rId26"/>
    <p:sldId id="372" r:id="rId27"/>
    <p:sldId id="380" r:id="rId28"/>
    <p:sldId id="344" r:id="rId29"/>
    <p:sldId id="361" r:id="rId30"/>
    <p:sldId id="381" r:id="rId31"/>
    <p:sldId id="32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ji Gold" initials="MG" lastIdx="8" clrIdx="0"/>
  <p:cmAuthor id="1" name="Bhavik Kumar" initials="BK" lastIdx="0" clrIdx="1"/>
  <p:cmAuthor id="2" name="Ian Lague" initials="IL"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2CA"/>
    <a:srgbClr val="298FCF"/>
    <a:srgbClr val="9900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53" autoAdjust="0"/>
    <p:restoredTop sz="59226" autoAdjust="0"/>
  </p:normalViewPr>
  <p:slideViewPr>
    <p:cSldViewPr snapToGrid="0" snapToObjects="1">
      <p:cViewPr varScale="1">
        <p:scale>
          <a:sx n="66" d="100"/>
          <a:sy n="66" d="100"/>
        </p:scale>
        <p:origin x="22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0E4AA-7568-4B2E-B0F8-E2571D8B88AE}" type="doc">
      <dgm:prSet loTypeId="urn:microsoft.com/office/officeart/2005/8/layout/rings+Icon" loCatId="relationship" qsTypeId="urn:microsoft.com/office/officeart/2005/8/quickstyle/simple3" qsCatId="simple" csTypeId="urn:microsoft.com/office/officeart/2005/8/colors/accent1_2" csCatId="accent1" phldr="1"/>
      <dgm:spPr/>
    </dgm:pt>
    <dgm:pt modelId="{5742EF9C-B810-4895-B795-84928DA84BF2}">
      <dgm:prSet phldrT="[Text]"/>
      <dgm:spPr/>
      <dgm:t>
        <a:bodyPr/>
        <a:lstStyle/>
        <a:p>
          <a:r>
            <a:rPr lang="en-US" dirty="0"/>
            <a:t>Listing all methods</a:t>
          </a:r>
        </a:p>
      </dgm:t>
    </dgm:pt>
    <dgm:pt modelId="{60389A05-BC3C-4E2D-B25A-E06107AFFD20}" type="parTrans" cxnId="{6BEFAF11-17CD-4DF8-A4CE-C81BE963A074}">
      <dgm:prSet/>
      <dgm:spPr/>
      <dgm:t>
        <a:bodyPr/>
        <a:lstStyle/>
        <a:p>
          <a:endParaRPr lang="en-US"/>
        </a:p>
      </dgm:t>
    </dgm:pt>
    <dgm:pt modelId="{09253923-3D8F-4835-945F-5CDD443AB125}" type="sibTrans" cxnId="{6BEFAF11-17CD-4DF8-A4CE-C81BE963A074}">
      <dgm:prSet/>
      <dgm:spPr/>
      <dgm:t>
        <a:bodyPr/>
        <a:lstStyle/>
        <a:p>
          <a:endParaRPr lang="en-US"/>
        </a:p>
      </dgm:t>
    </dgm:pt>
    <dgm:pt modelId="{4CCE27DB-8B95-45EE-895F-91B680ABFB57}">
      <dgm:prSet phldrT="[Text]"/>
      <dgm:spPr/>
      <dgm:t>
        <a:bodyPr/>
        <a:lstStyle/>
        <a:p>
          <a:r>
            <a:rPr lang="en-US" dirty="0"/>
            <a:t>Promoting certain methods</a:t>
          </a:r>
        </a:p>
      </dgm:t>
    </dgm:pt>
    <dgm:pt modelId="{059A1FB8-32A8-4A7A-B253-1E924C47578E}" type="parTrans" cxnId="{B8584E7B-40EF-4D84-AF4D-29658896CC25}">
      <dgm:prSet/>
      <dgm:spPr/>
      <dgm:t>
        <a:bodyPr/>
        <a:lstStyle/>
        <a:p>
          <a:endParaRPr lang="en-US"/>
        </a:p>
      </dgm:t>
    </dgm:pt>
    <dgm:pt modelId="{E182A6FA-5721-4ED2-BB7C-8FC54DA3CAB0}" type="sibTrans" cxnId="{B8584E7B-40EF-4D84-AF4D-29658896CC25}">
      <dgm:prSet/>
      <dgm:spPr/>
      <dgm:t>
        <a:bodyPr/>
        <a:lstStyle/>
        <a:p>
          <a:endParaRPr lang="en-US"/>
        </a:p>
      </dgm:t>
    </dgm:pt>
    <dgm:pt modelId="{6EB0DA58-1A46-4B35-8AFE-B4330F0F739A}" type="pres">
      <dgm:prSet presAssocID="{5570E4AA-7568-4B2E-B0F8-E2571D8B88AE}" presName="Name0" presStyleCnt="0">
        <dgm:presLayoutVars>
          <dgm:chMax val="7"/>
          <dgm:dir/>
          <dgm:resizeHandles val="exact"/>
        </dgm:presLayoutVars>
      </dgm:prSet>
      <dgm:spPr/>
    </dgm:pt>
    <dgm:pt modelId="{3024E0CE-4DD3-470A-97EC-8C687ACEA1A9}" type="pres">
      <dgm:prSet presAssocID="{5570E4AA-7568-4B2E-B0F8-E2571D8B88AE}" presName="ellipse1" presStyleLbl="vennNode1" presStyleIdx="0" presStyleCnt="2" custScaleX="130149" custScaleY="118310" custLinFactNeighborX="-53362" custLinFactNeighborY="36320">
        <dgm:presLayoutVars>
          <dgm:bulletEnabled val="1"/>
        </dgm:presLayoutVars>
      </dgm:prSet>
      <dgm:spPr/>
    </dgm:pt>
    <dgm:pt modelId="{0FFDDA55-6F1B-4CB8-8B46-4F7F7853FBE0}" type="pres">
      <dgm:prSet presAssocID="{5570E4AA-7568-4B2E-B0F8-E2571D8B88AE}" presName="ellipse2" presStyleLbl="vennNode1" presStyleIdx="1" presStyleCnt="2" custScaleX="128204" custScaleY="118250" custLinFactNeighborX="53351" custLinFactNeighborY="-32031">
        <dgm:presLayoutVars>
          <dgm:bulletEnabled val="1"/>
        </dgm:presLayoutVars>
      </dgm:prSet>
      <dgm:spPr/>
    </dgm:pt>
  </dgm:ptLst>
  <dgm:cxnLst>
    <dgm:cxn modelId="{6BEFAF11-17CD-4DF8-A4CE-C81BE963A074}" srcId="{5570E4AA-7568-4B2E-B0F8-E2571D8B88AE}" destId="{5742EF9C-B810-4895-B795-84928DA84BF2}" srcOrd="0" destOrd="0" parTransId="{60389A05-BC3C-4E2D-B25A-E06107AFFD20}" sibTransId="{09253923-3D8F-4835-945F-5CDD443AB125}"/>
    <dgm:cxn modelId="{C79B1750-9D3C-0F44-AF3F-33B7B3370ACE}" type="presOf" srcId="{5570E4AA-7568-4B2E-B0F8-E2571D8B88AE}" destId="{6EB0DA58-1A46-4B35-8AFE-B4330F0F739A}" srcOrd="0" destOrd="0" presId="urn:microsoft.com/office/officeart/2005/8/layout/rings+Icon"/>
    <dgm:cxn modelId="{B8584E7B-40EF-4D84-AF4D-29658896CC25}" srcId="{5570E4AA-7568-4B2E-B0F8-E2571D8B88AE}" destId="{4CCE27DB-8B95-45EE-895F-91B680ABFB57}" srcOrd="1" destOrd="0" parTransId="{059A1FB8-32A8-4A7A-B253-1E924C47578E}" sibTransId="{E182A6FA-5721-4ED2-BB7C-8FC54DA3CAB0}"/>
    <dgm:cxn modelId="{610723BF-DBB0-3649-9A23-E2DE9C367296}" type="presOf" srcId="{5742EF9C-B810-4895-B795-84928DA84BF2}" destId="{3024E0CE-4DD3-470A-97EC-8C687ACEA1A9}" srcOrd="0" destOrd="0" presId="urn:microsoft.com/office/officeart/2005/8/layout/rings+Icon"/>
    <dgm:cxn modelId="{D884F9DA-64D3-493C-9506-52FD420873B5}" type="presOf" srcId="{4CCE27DB-8B95-45EE-895F-91B680ABFB57}" destId="{0FFDDA55-6F1B-4CB8-8B46-4F7F7853FBE0}" srcOrd="0" destOrd="0" presId="urn:microsoft.com/office/officeart/2005/8/layout/rings+Icon"/>
    <dgm:cxn modelId="{4457F2C7-1C14-0C4A-9A80-2C0CA50052E0}" type="presParOf" srcId="{6EB0DA58-1A46-4B35-8AFE-B4330F0F739A}" destId="{3024E0CE-4DD3-470A-97EC-8C687ACEA1A9}" srcOrd="0" destOrd="0" presId="urn:microsoft.com/office/officeart/2005/8/layout/rings+Icon"/>
    <dgm:cxn modelId="{B6648E72-B3F3-7943-96FE-351AAF2A4028}" type="presParOf" srcId="{6EB0DA58-1A46-4B35-8AFE-B4330F0F739A}" destId="{0FFDDA55-6F1B-4CB8-8B46-4F7F7853FBE0}"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4E0CE-4DD3-470A-97EC-8C687ACEA1A9}">
      <dsp:nvSpPr>
        <dsp:cNvPr id="0" name=""/>
        <dsp:cNvSpPr/>
      </dsp:nvSpPr>
      <dsp:spPr>
        <a:xfrm>
          <a:off x="337776" y="591996"/>
          <a:ext cx="2834524" cy="2576863"/>
        </a:xfrm>
        <a:prstGeom prst="ellipse">
          <a:avLst/>
        </a:prstGeom>
        <a:gradFill rotWithShape="0">
          <a:gsLst>
            <a:gs pos="0">
              <a:schemeClr val="accent1">
                <a:alpha val="50000"/>
                <a:hueOff val="0"/>
                <a:satOff val="0"/>
                <a:lumOff val="0"/>
                <a:alphaOff val="0"/>
                <a:tint val="70000"/>
                <a:satMod val="130000"/>
              </a:schemeClr>
            </a:gs>
            <a:gs pos="43000">
              <a:schemeClr val="accent1">
                <a:alpha val="50000"/>
                <a:hueOff val="0"/>
                <a:satOff val="0"/>
                <a:lumOff val="0"/>
                <a:alphaOff val="0"/>
                <a:tint val="44000"/>
                <a:satMod val="165000"/>
              </a:schemeClr>
            </a:gs>
            <a:gs pos="93000">
              <a:schemeClr val="accent1">
                <a:alpha val="50000"/>
                <a:hueOff val="0"/>
                <a:satOff val="0"/>
                <a:lumOff val="0"/>
                <a:alphaOff val="0"/>
                <a:tint val="15000"/>
                <a:satMod val="165000"/>
              </a:schemeClr>
            </a:gs>
            <a:gs pos="100000">
              <a:schemeClr val="accent1">
                <a:alpha val="50000"/>
                <a:hueOff val="0"/>
                <a:satOff val="0"/>
                <a:lumOff val="0"/>
                <a:alphaOff val="0"/>
                <a:tint val="5000"/>
                <a:satMod val="250000"/>
              </a:schemeClr>
            </a:gs>
          </a:gsLst>
          <a:path path="circle">
            <a:fillToRect l="50000" t="130000" r="50000" b="-3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Listing all methods</a:t>
          </a:r>
        </a:p>
      </dsp:txBody>
      <dsp:txXfrm>
        <a:off x="752882" y="969369"/>
        <a:ext cx="2004312" cy="1822117"/>
      </dsp:txXfrm>
    </dsp:sp>
    <dsp:sp modelId="{0FFDDA55-6F1B-4CB8-8B46-4F7F7853FBE0}">
      <dsp:nvSpPr>
        <dsp:cNvPr id="0" name=""/>
        <dsp:cNvSpPr/>
      </dsp:nvSpPr>
      <dsp:spPr>
        <a:xfrm>
          <a:off x="3804019" y="556569"/>
          <a:ext cx="2792163" cy="2575556"/>
        </a:xfrm>
        <a:prstGeom prst="ellipse">
          <a:avLst/>
        </a:prstGeom>
        <a:gradFill rotWithShape="0">
          <a:gsLst>
            <a:gs pos="0">
              <a:schemeClr val="accent1">
                <a:alpha val="50000"/>
                <a:hueOff val="0"/>
                <a:satOff val="0"/>
                <a:lumOff val="0"/>
                <a:alphaOff val="0"/>
                <a:tint val="70000"/>
                <a:satMod val="130000"/>
              </a:schemeClr>
            </a:gs>
            <a:gs pos="43000">
              <a:schemeClr val="accent1">
                <a:alpha val="50000"/>
                <a:hueOff val="0"/>
                <a:satOff val="0"/>
                <a:lumOff val="0"/>
                <a:alphaOff val="0"/>
                <a:tint val="44000"/>
                <a:satMod val="165000"/>
              </a:schemeClr>
            </a:gs>
            <a:gs pos="93000">
              <a:schemeClr val="accent1">
                <a:alpha val="50000"/>
                <a:hueOff val="0"/>
                <a:satOff val="0"/>
                <a:lumOff val="0"/>
                <a:alphaOff val="0"/>
                <a:tint val="15000"/>
                <a:satMod val="165000"/>
              </a:schemeClr>
            </a:gs>
            <a:gs pos="100000">
              <a:schemeClr val="accent1">
                <a:alpha val="50000"/>
                <a:hueOff val="0"/>
                <a:satOff val="0"/>
                <a:lumOff val="0"/>
                <a:alphaOff val="0"/>
                <a:tint val="5000"/>
                <a:satMod val="250000"/>
              </a:schemeClr>
            </a:gs>
          </a:gsLst>
          <a:path path="circle">
            <a:fillToRect l="50000" t="130000" r="50000" b="-3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Promoting certain methods</a:t>
          </a:r>
        </a:p>
      </dsp:txBody>
      <dsp:txXfrm>
        <a:off x="4212922" y="933750"/>
        <a:ext cx="1974357" cy="182119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536BA-CB23-5B41-9B96-4126D01C3A7B}" type="datetimeFigureOut">
              <a:rPr lang="en-US" smtClean="0"/>
              <a:pPr/>
              <a:t>5/28/20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94E0E-F0FB-9E49-9300-A8E10209FFAD}" type="slidenum">
              <a:rPr lang="en-US" smtClean="0"/>
              <a:pPr/>
              <a:t>‹#›</a:t>
            </a:fld>
            <a:endParaRPr lang="en-US"/>
          </a:p>
        </p:txBody>
      </p:sp>
    </p:spTree>
    <p:extLst>
      <p:ext uri="{BB962C8B-B14F-4D97-AF65-F5344CB8AC3E}">
        <p14:creationId xmlns:p14="http://schemas.microsoft.com/office/powerpoint/2010/main" val="1156367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C94E0E-F0FB-9E49-9300-A8E10209FFA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Which brings us back to the Reproductive Justice Framework</a:t>
            </a:r>
            <a:r>
              <a:rPr lang="en-US" baseline="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As an organization that works to expand access to reproductive health services like contraception, it is very important that we do so from a place informed by the reproductive justice framework in order to eliminate the reproductive conscious and unconscious bias that can be present in these conversations</a:t>
            </a:r>
          </a:p>
          <a:p>
            <a:endParaRPr lang="en-US" dirty="0"/>
          </a:p>
          <a:p>
            <a:endParaRPr lang="en-US" dirty="0"/>
          </a:p>
        </p:txBody>
      </p:sp>
      <p:sp>
        <p:nvSpPr>
          <p:cNvPr id="4" name="Slide Number Placeholder 3"/>
          <p:cNvSpPr>
            <a:spLocks noGrp="1"/>
          </p:cNvSpPr>
          <p:nvPr>
            <p:ph type="sldNum" sz="quarter" idx="10"/>
          </p:nvPr>
        </p:nvSpPr>
        <p:spPr/>
        <p:txBody>
          <a:bodyPr/>
          <a:lstStyle/>
          <a:p>
            <a:fld id="{39C94E0E-F0FB-9E49-9300-A8E10209FFAD}" type="slidenum">
              <a:rPr lang="en-US" smtClean="0"/>
              <a:pPr/>
              <a:t>10</a:t>
            </a:fld>
            <a:endParaRPr lang="en-US"/>
          </a:p>
        </p:txBody>
      </p:sp>
    </p:spTree>
    <p:extLst>
      <p:ext uri="{BB962C8B-B14F-4D97-AF65-F5344CB8AC3E}">
        <p14:creationId xmlns:p14="http://schemas.microsoft.com/office/powerpoint/2010/main" val="404586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aseline="0" dirty="0"/>
              <a:t> </a:t>
            </a:r>
            <a:r>
              <a:rPr lang="en-US" sz="2000" dirty="0"/>
              <a:t>The</a:t>
            </a:r>
            <a:r>
              <a:rPr lang="en-US" sz="2000" baseline="0" dirty="0"/>
              <a:t> foundational principals of </a:t>
            </a:r>
            <a:r>
              <a:rPr lang="en-US" dirty="0"/>
              <a:t>Reproductive justice is </a:t>
            </a:r>
            <a:r>
              <a:rPr lang="en-US" sz="2000" baseline="0" dirty="0"/>
              <a:t>the belief that every person has:</a:t>
            </a:r>
          </a:p>
          <a:p>
            <a:endParaRPr lang="en-US" dirty="0"/>
          </a:p>
          <a:p>
            <a:r>
              <a:rPr lang="en-US" dirty="0"/>
              <a:t>1) THE RIGHT NOT TO HAVE A CHILD</a:t>
            </a:r>
          </a:p>
          <a:p>
            <a:endParaRPr lang="en-US" dirty="0"/>
          </a:p>
          <a:p>
            <a:r>
              <a:rPr lang="en-US" dirty="0"/>
              <a:t>2) THE RIGHT TO HAVE A CHILD</a:t>
            </a:r>
          </a:p>
          <a:p>
            <a:endParaRPr lang="en-US" dirty="0"/>
          </a:p>
          <a:p>
            <a:r>
              <a:rPr lang="en-US" dirty="0"/>
              <a:t>3) THE RIGHT TO PARENT CHILDREN IN SAFE AND HEALTHY ENVIRONMENTS</a:t>
            </a:r>
          </a:p>
          <a:p>
            <a:endParaRPr lang="en-US" dirty="0"/>
          </a:p>
          <a:p>
            <a:r>
              <a:rPr lang="en-US" dirty="0"/>
              <a:t>4) THE RIGHT TO MAINTAIN PERSONAL BODILY AUTONOMY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D7E1A77-E1C5-E243-8414-1E717924D5B5}" type="slidenum">
              <a:rPr lang="en-US" smtClean="0"/>
              <a:pPr/>
              <a:t>11</a:t>
            </a:fld>
            <a:endParaRPr lang="en-US"/>
          </a:p>
        </p:txBody>
      </p:sp>
    </p:spTree>
    <p:extLst>
      <p:ext uri="{BB962C8B-B14F-4D97-AF65-F5344CB8AC3E}">
        <p14:creationId xmlns:p14="http://schemas.microsoft.com/office/powerpoint/2010/main" val="156315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all agree we should challenge our biases around who should be and stay pregnant, one group that is consistently viewed as being unfit for parenting are teenagers.  We focus so much energy on preventing teen pregnancy based on the assumption that teen pregnancy leads to poverty and poor outcomes for their families. </a:t>
            </a:r>
          </a:p>
          <a:p>
            <a:endParaRPr lang="en-US" dirty="0"/>
          </a:p>
          <a:p>
            <a:r>
              <a:rPr lang="en-US" baseline="0" dirty="0"/>
              <a:t>However poverty is much more structural and tied to inequity in wealth, access to good jobs, home ownership, transportation, and quality of schools in a community. The idea that pregnancy and parenting alone can have such an impact on poverty in the context of all of these other structural factors is highly debatable.</a:t>
            </a:r>
          </a:p>
          <a:p>
            <a:endParaRPr lang="en-US" baseline="0" dirty="0"/>
          </a:p>
          <a:p>
            <a:r>
              <a:rPr lang="en-US" baseline="0" dirty="0"/>
              <a:t>There is also an implicit prioritization by many providers and institutions that patients should complete school, establish a secure career and romantic partnership, and only then have children. We should remember that there are many different ways to accomplish all the things one wants to do in life and there is no “correct” order to do them. </a:t>
            </a:r>
          </a:p>
        </p:txBody>
      </p:sp>
      <p:sp>
        <p:nvSpPr>
          <p:cNvPr id="4" name="Slide Number Placeholder 3"/>
          <p:cNvSpPr>
            <a:spLocks noGrp="1"/>
          </p:cNvSpPr>
          <p:nvPr>
            <p:ph type="sldNum" sz="quarter" idx="10"/>
          </p:nvPr>
        </p:nvSpPr>
        <p:spPr/>
        <p:txBody>
          <a:bodyPr/>
          <a:lstStyle/>
          <a:p>
            <a:fld id="{F552C4A1-7BE3-344A-96F5-9FD1C1C0C977}" type="slidenum">
              <a:rPr lang="en-US" smtClean="0"/>
              <a:pPr/>
              <a:t>12</a:t>
            </a:fld>
            <a:endParaRPr lang="en-US"/>
          </a:p>
        </p:txBody>
      </p:sp>
    </p:spTree>
    <p:extLst>
      <p:ext uri="{BB962C8B-B14F-4D97-AF65-F5344CB8AC3E}">
        <p14:creationId xmlns:p14="http://schemas.microsoft.com/office/powerpoint/2010/main" val="43695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5 minutes</a:t>
            </a:r>
            <a:r>
              <a:rPr lang="en-US" baseline="0" dirty="0"/>
              <a:t> discussion</a:t>
            </a:r>
          </a:p>
          <a:p>
            <a:r>
              <a:rPr lang="en-US" baseline="0" dirty="0"/>
              <a:t> </a:t>
            </a:r>
            <a:endParaRPr lang="en-US" dirty="0"/>
          </a:p>
          <a:p>
            <a:endParaRPr lang="en-US" dirty="0"/>
          </a:p>
          <a:p>
            <a:r>
              <a:rPr lang="en-US" dirty="0"/>
              <a:t>Things to further bring up if not discussed in discussion:</a:t>
            </a:r>
          </a:p>
          <a:p>
            <a:r>
              <a:rPr lang="en-US" dirty="0"/>
              <a:t>-</a:t>
            </a:r>
          </a:p>
        </p:txBody>
      </p:sp>
      <p:sp>
        <p:nvSpPr>
          <p:cNvPr id="4" name="Slide Number Placeholder 3"/>
          <p:cNvSpPr>
            <a:spLocks noGrp="1"/>
          </p:cNvSpPr>
          <p:nvPr>
            <p:ph type="sldNum" sz="quarter" idx="10"/>
          </p:nvPr>
        </p:nvSpPr>
        <p:spPr/>
        <p:txBody>
          <a:bodyPr/>
          <a:lstStyle/>
          <a:p>
            <a:fld id="{C4E070B1-DFEC-F242-99B3-E15D14CA54E1}" type="slidenum">
              <a:rPr lang="en-US" smtClean="0"/>
              <a:t>13</a:t>
            </a:fld>
            <a:endParaRPr lang="en-US"/>
          </a:p>
        </p:txBody>
      </p:sp>
    </p:spTree>
    <p:extLst>
      <p:ext uri="{BB962C8B-B14F-4D97-AF65-F5344CB8AC3E}">
        <p14:creationId xmlns:p14="http://schemas.microsoft.com/office/powerpoint/2010/main" val="243374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5 minutes</a:t>
            </a:r>
            <a:r>
              <a:rPr lang="en-US" baseline="0" dirty="0"/>
              <a:t> discussion</a:t>
            </a:r>
          </a:p>
          <a:p>
            <a:r>
              <a:rPr lang="en-US" baseline="0" dirty="0"/>
              <a:t> </a:t>
            </a:r>
            <a:endParaRPr lang="en-US" dirty="0"/>
          </a:p>
          <a:p>
            <a:r>
              <a:rPr lang="en-US" dirty="0"/>
              <a:t>This med student leapt beyond the patients priorities and goals and focused instead on the health risks of short interval pregnancies while making paternalistic assumptions about this patient’s life and choices</a:t>
            </a:r>
          </a:p>
          <a:p>
            <a:endParaRPr lang="en-US" dirty="0"/>
          </a:p>
        </p:txBody>
      </p:sp>
      <p:sp>
        <p:nvSpPr>
          <p:cNvPr id="4" name="Slide Number Placeholder 3"/>
          <p:cNvSpPr>
            <a:spLocks noGrp="1"/>
          </p:cNvSpPr>
          <p:nvPr>
            <p:ph type="sldNum" sz="quarter" idx="10"/>
          </p:nvPr>
        </p:nvSpPr>
        <p:spPr/>
        <p:txBody>
          <a:bodyPr/>
          <a:lstStyle/>
          <a:p>
            <a:fld id="{C4E070B1-DFEC-F242-99B3-E15D14CA54E1}" type="slidenum">
              <a:rPr lang="en-US" smtClean="0"/>
              <a:t>14</a:t>
            </a:fld>
            <a:endParaRPr lang="en-US"/>
          </a:p>
        </p:txBody>
      </p:sp>
    </p:spTree>
    <p:extLst>
      <p:ext uri="{BB962C8B-B14F-4D97-AF65-F5344CB8AC3E}">
        <p14:creationId xmlns:p14="http://schemas.microsoft.com/office/powerpoint/2010/main" val="225286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As health professionals we have been taught present contraception in usually one of two ways – either a consumerist model where we put all the options out to the patient and simply ask “what do you want” or we use some form of directive counseling to persuade patients to choose a method preferred by the health care system or provider.</a:t>
            </a:r>
          </a:p>
          <a:p>
            <a:endParaRPr lang="en-US" i="0" baseline="0" dirty="0"/>
          </a:p>
          <a:p>
            <a:endParaRPr lang="en-US" i="0" baseline="0" dirty="0"/>
          </a:p>
          <a:p>
            <a:r>
              <a:rPr lang="en-US" i="0" baseline="0" dirty="0"/>
              <a:t>This creates a tension between providing access and paternalistic or coercive methods of communication</a:t>
            </a:r>
          </a:p>
        </p:txBody>
      </p:sp>
      <p:sp>
        <p:nvSpPr>
          <p:cNvPr id="4" name="Slide Number Placeholder 3"/>
          <p:cNvSpPr>
            <a:spLocks noGrp="1"/>
          </p:cNvSpPr>
          <p:nvPr>
            <p:ph type="sldNum" sz="quarter" idx="10"/>
          </p:nvPr>
        </p:nvSpPr>
        <p:spPr/>
        <p:txBody>
          <a:bodyPr/>
          <a:lstStyle/>
          <a:p>
            <a:fld id="{764C626B-A553-0345-A22B-945344836BE3}" type="slidenum">
              <a:rPr lang="en-US" smtClean="0"/>
              <a:t>15</a:t>
            </a:fld>
            <a:endParaRPr lang="en-US"/>
          </a:p>
        </p:txBody>
      </p:sp>
    </p:spTree>
    <p:extLst>
      <p:ext uri="{BB962C8B-B14F-4D97-AF65-F5344CB8AC3E}">
        <p14:creationId xmlns:p14="http://schemas.microsoft.com/office/powerpoint/2010/main" val="121290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example is the relatively recent change in the promotion of long-acting reversible contraceptives, like IUDs and implants, often known as LARC. Until recently, LARC methods were considered a last-resort option, only if other methods had failed. With new data, we were able to demonstrate that the previous restrictions on eligibility for these devices, such as already having a healthy child, and being an adult in a monogamous relationship, are no longer valid. Providers all rushed to make sure patients were aware that these highly effective options existed!</a:t>
            </a:r>
          </a:p>
          <a:p>
            <a:endParaRPr lang="en-US" baseline="0" dirty="0"/>
          </a:p>
          <a:p>
            <a:r>
              <a:rPr lang="en-US" baseline="0" dirty="0"/>
              <a:t>However, in our excitement about having this new option, we must recognize that efficacy might not be the most important issue for patients deciding about contraception. Remembering this, we must be careful not to assume that one method is the best for all </a:t>
            </a:r>
            <a:r>
              <a:rPr lang="en-US" baseline="0" dirty="0" err="1"/>
              <a:t>paitents</a:t>
            </a:r>
            <a:endParaRPr lang="en-US" baseline="0" dirty="0"/>
          </a:p>
          <a:p>
            <a:endParaRPr lang="en-US" baseline="0" dirty="0"/>
          </a:p>
          <a:p>
            <a:r>
              <a:rPr lang="en-US" baseline="0" dirty="0"/>
              <a:t>Some studies done by colleagues showed that physicians felt they had failed in their work if a patient did not leave the office with a LARC device and were reluctant to remove a device if the patient requested it.</a:t>
            </a:r>
          </a:p>
          <a:p>
            <a:endParaRPr lang="en-US" baseline="0" dirty="0"/>
          </a:p>
          <a:p>
            <a:r>
              <a:rPr lang="en-US" baseline="0" dirty="0"/>
              <a:t>On the other hand, we must continue to address systemic barriers that make LARC and other methods inaccessible to patients because of cost, insurance issues, outdated eligibility requirements, and lack of trained clinicians.</a:t>
            </a:r>
          </a:p>
          <a:p>
            <a:endParaRPr lang="en-US" dirty="0"/>
          </a:p>
          <a:p>
            <a:r>
              <a:rPr lang="en-US" baseline="0" dirty="0"/>
              <a:t>We must maximize access to care while maintaining patient autonomy. As individuals, w</a:t>
            </a:r>
            <a:r>
              <a:rPr lang="en-US" dirty="0"/>
              <a:t>e need to know as much as we</a:t>
            </a:r>
            <a:r>
              <a:rPr lang="en-US" baseline="0" dirty="0"/>
              <a:t> can about all contraceptive methods and present them in a patient-centered way. Contraception options discussions with our patients should be without judgment or assumption about which method we think is best for them. </a:t>
            </a:r>
          </a:p>
          <a:p>
            <a:endParaRPr lang="en-US" dirty="0"/>
          </a:p>
        </p:txBody>
      </p:sp>
      <p:sp>
        <p:nvSpPr>
          <p:cNvPr id="4" name="Slide Number Placeholder 3"/>
          <p:cNvSpPr>
            <a:spLocks noGrp="1"/>
          </p:cNvSpPr>
          <p:nvPr>
            <p:ph type="sldNum" sz="quarter" idx="5"/>
          </p:nvPr>
        </p:nvSpPr>
        <p:spPr/>
        <p:txBody>
          <a:bodyPr/>
          <a:lstStyle/>
          <a:p>
            <a:fld id="{39C94E0E-F0FB-9E49-9300-A8E10209FFAD}" type="slidenum">
              <a:rPr lang="en-US" smtClean="0"/>
              <a:pPr/>
              <a:t>16</a:t>
            </a:fld>
            <a:endParaRPr lang="en-US"/>
          </a:p>
        </p:txBody>
      </p:sp>
    </p:spTree>
    <p:extLst>
      <p:ext uri="{BB962C8B-B14F-4D97-AF65-F5344CB8AC3E}">
        <p14:creationId xmlns:p14="http://schemas.microsoft.com/office/powerpoint/2010/main" val="366718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lets talk about how we can approach contraceptive counseling in a patient-centered way using a reproductive justice framework</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Individuals who have themselves experienced or who have heard stories about the very real history of reproductive coercion and oppression may not trust health professionals.. </a:t>
            </a:r>
            <a:endParaRPr lang="en-US" dirty="0"/>
          </a:p>
          <a:p>
            <a:endParaRPr lang="en-US" dirty="0"/>
          </a:p>
          <a:p>
            <a:r>
              <a:rPr lang="en-US" dirty="0"/>
              <a:t>These stories from </a:t>
            </a:r>
            <a:r>
              <a:rPr lang="en-US" baseline="0" dirty="0"/>
              <a:t>from friends and family about experiences of reproductive coercion and oppression might effect the way our patients can hear updated medical information. and we need to respect that.</a:t>
            </a:r>
          </a:p>
          <a:p>
            <a:endParaRPr lang="en-US" baseline="0" dirty="0"/>
          </a:p>
          <a:p>
            <a:endParaRPr lang="en-US" baseline="0" dirty="0"/>
          </a:p>
          <a:p>
            <a:r>
              <a:rPr lang="en-US" baseline="0" dirty="0"/>
              <a:t>The first question I ask patients is </a:t>
            </a:r>
            <a:r>
              <a:rPr lang="en-US" b="1" baseline="0" dirty="0"/>
              <a:t>if they want to discuss contractive options with me today</a:t>
            </a:r>
            <a:r>
              <a:rPr lang="en-US" baseline="0" dirty="0"/>
              <a:t>…some do, some say they want to but not right now, and some don</a:t>
            </a:r>
            <a:r>
              <a:rPr lang="fr-FR" baseline="0" dirty="0"/>
              <a:t>’</a:t>
            </a:r>
            <a:r>
              <a:rPr lang="en-US" baseline="0" dirty="0"/>
              <a:t>t. I think that respecting patients decisions leads to a better long-term relationship of trust…</a:t>
            </a:r>
          </a:p>
          <a:p>
            <a:endParaRPr lang="en-US" baseline="0" dirty="0"/>
          </a:p>
          <a:p>
            <a:pPr>
              <a:lnSpc>
                <a:spcPct val="150000"/>
              </a:lnSpc>
            </a:pPr>
            <a:r>
              <a:rPr lang="en-US" sz="1200" dirty="0"/>
              <a:t>But when the patient does want to talk about contraception, we can get started.</a:t>
            </a:r>
          </a:p>
          <a:p>
            <a:endParaRPr lang="en-US" baseline="0" dirty="0"/>
          </a:p>
        </p:txBody>
      </p:sp>
      <p:sp>
        <p:nvSpPr>
          <p:cNvPr id="4" name="Slide Number Placeholder 3"/>
          <p:cNvSpPr>
            <a:spLocks noGrp="1"/>
          </p:cNvSpPr>
          <p:nvPr>
            <p:ph type="sldNum" sz="quarter" idx="10"/>
          </p:nvPr>
        </p:nvSpPr>
        <p:spPr/>
        <p:txBody>
          <a:bodyPr/>
          <a:lstStyle/>
          <a:p>
            <a:fld id="{6D7E1A77-E1C5-E243-8414-1E717924D5B5}" type="slidenum">
              <a:rPr lang="en-US" smtClean="0"/>
              <a:pPr/>
              <a:t>17</a:t>
            </a:fld>
            <a:endParaRPr lang="en-US"/>
          </a:p>
        </p:txBody>
      </p:sp>
    </p:spTree>
    <p:extLst>
      <p:ext uri="{BB962C8B-B14F-4D97-AF65-F5344CB8AC3E}">
        <p14:creationId xmlns:p14="http://schemas.microsoft.com/office/powerpoint/2010/main" val="3056364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55A9361-7F41-154A-A3B7-0C077C5617E0}" type="slidenum">
              <a:rPr lang="en-US" smtClean="0"/>
              <a:t>18</a:t>
            </a:fld>
            <a:endParaRPr lang="en-US"/>
          </a:p>
        </p:txBody>
      </p:sp>
    </p:spTree>
    <p:extLst>
      <p:ext uri="{BB962C8B-B14F-4D97-AF65-F5344CB8AC3E}">
        <p14:creationId xmlns:p14="http://schemas.microsoft.com/office/powerpoint/2010/main" val="1359375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94E0E-F0FB-9E49-9300-A8E10209FFAD}" type="slidenum">
              <a:rPr lang="en-US" smtClean="0"/>
              <a:pPr/>
              <a:t>19</a:t>
            </a:fld>
            <a:endParaRPr lang="en-US"/>
          </a:p>
        </p:txBody>
      </p:sp>
    </p:spTree>
    <p:extLst>
      <p:ext uri="{BB962C8B-B14F-4D97-AF65-F5344CB8AC3E}">
        <p14:creationId xmlns:p14="http://schemas.microsoft.com/office/powerpoint/2010/main" val="152426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39C94E0E-F0FB-9E49-9300-A8E10209FFA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listening mean? </a:t>
            </a:r>
          </a:p>
          <a:p>
            <a:endParaRPr lang="en-US" dirty="0"/>
          </a:p>
          <a:p>
            <a:r>
              <a:rPr lang="en-US" dirty="0"/>
              <a:t>Well, it may seem </a:t>
            </a:r>
            <a:r>
              <a:rPr lang="en-US" baseline="0" dirty="0"/>
              <a:t>obvious, we need to be silent and give the patient the space to ask questions and raise concerns. </a:t>
            </a:r>
          </a:p>
          <a:p>
            <a:endParaRPr lang="en-US" baseline="0" dirty="0"/>
          </a:p>
          <a:p>
            <a:r>
              <a:rPr lang="en-US" baseline="0" dirty="0"/>
              <a:t>When we ask questions, it is helpful to start with open-ended questions. This helps to create an environment where listening is more of a priority than getting answers. There are obviously some times when using closed-ended questions are really important—in order to help get focused and pointed information. But in terms of what constitutes listening, using open-ended questions can give us this space.</a:t>
            </a:r>
          </a:p>
          <a:p>
            <a:endParaRPr lang="en-US" baseline="0" dirty="0"/>
          </a:p>
          <a:p>
            <a:r>
              <a:rPr lang="en-US" sz="1200" dirty="0"/>
              <a:t>And when we allow the patient to share their own contraceptive beliefs (based on their own experiences and those of their trusted friends and family) we should approach these beliefs with humility and respect. While we need to know the current evidence about which side effects are proven, we must also remember that there is individual variance and the medical consensus is ever-changing. To maintain a space of mutual respect and trust, we may need to approach patient’s reluctance about methods with care, such as…</a:t>
            </a:r>
          </a:p>
          <a:p>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“That’s too bad your friend had that experience. I know that particular experience is unusual and if you were to use this method it would be unlikely to happen to you. But I understand you may be reluctant to use this method anyway, so lets consider some other options.”</a:t>
            </a:r>
          </a:p>
          <a:p>
            <a:endParaRPr lang="en-US" sz="120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20</a:t>
            </a:fld>
            <a:endParaRPr lang="en-US"/>
          </a:p>
        </p:txBody>
      </p:sp>
    </p:spTree>
    <p:extLst>
      <p:ext uri="{BB962C8B-B14F-4D97-AF65-F5344CB8AC3E}">
        <p14:creationId xmlns:p14="http://schemas.microsoft.com/office/powerpoint/2010/main" val="70569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a:t>
            </a:r>
            <a:r>
              <a:rPr lang="en-US" baseline="0" dirty="0"/>
              <a:t> part of our approach is not assuming. So what does not assuming mean? </a:t>
            </a:r>
          </a:p>
          <a:p>
            <a:endParaRPr lang="en-US" baseline="0" dirty="0"/>
          </a:p>
          <a:p>
            <a:r>
              <a:rPr lang="en-US" baseline="0" dirty="0"/>
              <a:t>Well first, not assuming means that </a:t>
            </a:r>
            <a:r>
              <a:rPr lang="en-US" dirty="0"/>
              <a:t>you don’t take for granted that you and the patient share the same understanding of medical terminology, feelings, or beliefs. </a:t>
            </a:r>
            <a:r>
              <a:rPr lang="en-US" baseline="0" dirty="0"/>
              <a:t>We also don’t assume that patients know about all the different contraceptive options or understand how they work. </a:t>
            </a:r>
          </a:p>
          <a:p>
            <a:endParaRPr lang="en-US" baseline="0" dirty="0"/>
          </a:p>
          <a:p>
            <a:r>
              <a:rPr lang="en-US" baseline="0" dirty="0"/>
              <a:t>Try providing a context, such as “Some methods may change your period, or make it go away. Others will keep your period very predictable. Having your period change while using a birth control method is not a problem for your health, but is it something that might be important for your lifestyle?”</a:t>
            </a:r>
            <a:br>
              <a:rPr lang="en-US" baseline="0" dirty="0"/>
            </a:br>
            <a:br>
              <a:rPr lang="en-US" baseline="0" dirty="0"/>
            </a:br>
            <a:r>
              <a:rPr lang="en-US" baseline="0" dirty="0"/>
              <a:t>If a patient has expressed strong interest in one method, ASK first if they are interested in hearing about other methods. </a:t>
            </a:r>
            <a:endParaRPr lang="en-US" i="0" dirty="0"/>
          </a:p>
          <a:p>
            <a:endParaRPr lang="en-US" i="0" dirty="0"/>
          </a:p>
          <a:p>
            <a:r>
              <a:rPr lang="en-US" i="0" dirty="0"/>
              <a:t>And in not assuming, we take a step back from professional mode. And I know that this can</a:t>
            </a:r>
            <a:r>
              <a:rPr lang="en-US" i="0" baseline="0" dirty="0"/>
              <a:t> be </a:t>
            </a:r>
            <a:r>
              <a:rPr lang="en-US" i="0" dirty="0"/>
              <a:t>difficult, right? Because the way that we are taught is that</a:t>
            </a:r>
            <a:r>
              <a:rPr lang="en-US" i="0" baseline="0" dirty="0"/>
              <a:t>—</a:t>
            </a:r>
            <a:r>
              <a:rPr lang="en-US" i="0" dirty="0"/>
              <a:t>in medicine, in</a:t>
            </a:r>
            <a:r>
              <a:rPr lang="en-US" i="0" baseline="0" dirty="0"/>
              <a:t> nursing, in social work, in psychology—we are supposed to have the answer - which is the “best” contraceptive. But, again, in this context, when guiding people through decision making, we actually don’t have the answer, nor are we obligated to find it out for the patient. Remember that they have the answer.</a:t>
            </a:r>
            <a:endParaRPr lang="en-US" i="0"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21</a:t>
            </a:fld>
            <a:endParaRPr lang="en-US"/>
          </a:p>
        </p:txBody>
      </p:sp>
    </p:spTree>
    <p:extLst>
      <p:ext uri="{BB962C8B-B14F-4D97-AF65-F5344CB8AC3E}">
        <p14:creationId xmlns:p14="http://schemas.microsoft.com/office/powerpoint/2010/main" val="966953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An essential part of the contraceptive visit is to identify the patient’s priorities for contracepting. These may be related to side effects, or concerns about hormones. They may want to easily get pregnant or be fearful about things getting “left” inside them. These are all valid concerns and should be taken seriously. And while there may be opportunities to correct misinformation, these concerns may also help guide your discussion towards methods that the patient would find more acceptable.</a:t>
            </a:r>
          </a:p>
          <a:p>
            <a:br>
              <a:rPr lang="en-US" dirty="0"/>
            </a:br>
            <a:br>
              <a:rPr lang="en-US" dirty="0"/>
            </a:br>
            <a:r>
              <a:rPr lang="en-US" dirty="0"/>
              <a:t>-invisibility</a:t>
            </a:r>
          </a:p>
          <a:p>
            <a:r>
              <a:rPr lang="en-US" dirty="0"/>
              <a:t>-how different contraceptives affect sexual relationships</a:t>
            </a:r>
          </a:p>
        </p:txBody>
      </p:sp>
      <p:sp>
        <p:nvSpPr>
          <p:cNvPr id="4" name="Slide Number Placeholder 3"/>
          <p:cNvSpPr>
            <a:spLocks noGrp="1"/>
          </p:cNvSpPr>
          <p:nvPr>
            <p:ph type="sldNum" sz="quarter" idx="10"/>
          </p:nvPr>
        </p:nvSpPr>
        <p:spPr/>
        <p:txBody>
          <a:bodyPr/>
          <a:lstStyle/>
          <a:p>
            <a:fld id="{E1B2A1BE-5A6E-4194-B082-7F84297619A2}" type="slidenum">
              <a:rPr lang="en-US" smtClean="0"/>
              <a:pPr/>
              <a:t>22</a:t>
            </a:fld>
            <a:endParaRPr lang="en-US"/>
          </a:p>
        </p:txBody>
      </p:sp>
    </p:spTree>
    <p:extLst>
      <p:ext uri="{BB962C8B-B14F-4D97-AF65-F5344CB8AC3E}">
        <p14:creationId xmlns:p14="http://schemas.microsoft.com/office/powerpoint/2010/main" val="3355413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baseline="0" dirty="0"/>
              <a:t>How do you feel about having a period? </a:t>
            </a:r>
          </a:p>
          <a:p>
            <a:r>
              <a:rPr lang="en-US" baseline="0" dirty="0"/>
              <a:t>Many patients tell us that they think not having a period is not healthy or clean. They also worry that they might be pregnant if they miss a period, even if they are using a reliable contraceptive method such as an IUD. Teens are often worried that their mom will notice they missed a period and will ask them if they are having sex? </a:t>
            </a:r>
          </a:p>
          <a:p>
            <a:endParaRPr lang="en-US" baseline="0" dirty="0"/>
          </a:p>
          <a:p>
            <a:r>
              <a:rPr lang="en-US" baseline="0" dirty="0"/>
              <a:t>We know that missing a period is medically safe, but if a patient is uncomfortable with changes to her period she likely won’t want to start or continue using a method that alters her period. And if we try to minimize the potential menstrual changes of a particular method, we are doing that patient a disservice and undermining our rapport with that patient. So we should focus on the methods that do maintain a more regular, predictable period</a:t>
            </a:r>
          </a:p>
          <a:p>
            <a:endParaRPr lang="en-US" dirty="0"/>
          </a:p>
        </p:txBody>
      </p:sp>
      <p:sp>
        <p:nvSpPr>
          <p:cNvPr id="4" name="Slide Number Placeholder 3"/>
          <p:cNvSpPr>
            <a:spLocks noGrp="1"/>
          </p:cNvSpPr>
          <p:nvPr>
            <p:ph type="sldNum" sz="quarter" idx="5"/>
          </p:nvPr>
        </p:nvSpPr>
        <p:spPr/>
        <p:txBody>
          <a:bodyPr/>
          <a:lstStyle/>
          <a:p>
            <a:fld id="{39C94E0E-F0FB-9E49-9300-A8E10209FFAD}" type="slidenum">
              <a:rPr lang="en-US" smtClean="0"/>
              <a:pPr/>
              <a:t>23</a:t>
            </a:fld>
            <a:endParaRPr lang="en-US"/>
          </a:p>
        </p:txBody>
      </p:sp>
    </p:spTree>
    <p:extLst>
      <p:ext uri="{BB962C8B-B14F-4D97-AF65-F5344CB8AC3E}">
        <p14:creationId xmlns:p14="http://schemas.microsoft.com/office/powerpoint/2010/main" val="2955840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How do they feel about hormones? </a:t>
            </a:r>
          </a:p>
          <a:p>
            <a:r>
              <a:rPr lang="en-US" baseline="0" dirty="0"/>
              <a:t>Many patients know about the testing of hormonal methods on women of color, (such as the pill trials in Puerto </a:t>
            </a:r>
            <a:r>
              <a:rPr lang="en-US" baseline="0" dirty="0" err="1"/>
              <a:t>rico</a:t>
            </a:r>
            <a:r>
              <a:rPr lang="en-US" baseline="0" dirty="0"/>
              <a:t> in the 1950s) and are mistrustful of a clinicians offering them a hormonal method. They may be concerned about side effects such as hair changes, skin changes, affect on libido or mood.  Again, we know the hormones we use are safe, but if a patient is worried about the safety or side effects it may not be a method that would work for her over time. </a:t>
            </a:r>
          </a:p>
          <a:p>
            <a:endParaRPr lang="en-US" dirty="0"/>
          </a:p>
        </p:txBody>
      </p:sp>
      <p:sp>
        <p:nvSpPr>
          <p:cNvPr id="4" name="Slide Number Placeholder 3"/>
          <p:cNvSpPr>
            <a:spLocks noGrp="1"/>
          </p:cNvSpPr>
          <p:nvPr>
            <p:ph type="sldNum" sz="quarter" idx="5"/>
          </p:nvPr>
        </p:nvSpPr>
        <p:spPr/>
        <p:txBody>
          <a:bodyPr/>
          <a:lstStyle/>
          <a:p>
            <a:fld id="{39C94E0E-F0FB-9E49-9300-A8E10209FFAD}" type="slidenum">
              <a:rPr lang="en-US" smtClean="0"/>
              <a:pPr/>
              <a:t>24</a:t>
            </a:fld>
            <a:endParaRPr lang="en-US"/>
          </a:p>
        </p:txBody>
      </p:sp>
    </p:spTree>
    <p:extLst>
      <p:ext uri="{BB962C8B-B14F-4D97-AF65-F5344CB8AC3E}">
        <p14:creationId xmlns:p14="http://schemas.microsoft.com/office/powerpoint/2010/main" val="3117258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a:t>
            </a:r>
            <a:r>
              <a:rPr lang="en-US" b="1" baseline="0" dirty="0"/>
              <a:t> they stop method easily if they don</a:t>
            </a:r>
            <a:r>
              <a:rPr lang="fr-FR" b="1" baseline="0" dirty="0"/>
              <a:t>’</a:t>
            </a:r>
            <a:r>
              <a:rPr lang="en-US" b="1" baseline="0" dirty="0"/>
              <a:t>t like it?</a:t>
            </a:r>
          </a:p>
          <a:p>
            <a:r>
              <a:rPr lang="en-US" baseline="0" dirty="0"/>
              <a:t>Patients who choose condoms, pills-patch-ring, can stop the method on their own, and don</a:t>
            </a:r>
            <a:r>
              <a:rPr lang="fr-FR" baseline="0" dirty="0"/>
              <a:t>’</a:t>
            </a:r>
            <a:r>
              <a:rPr lang="en-US" baseline="0" dirty="0"/>
              <a:t>t need to come back to a clinician to do so. For most patients, stopping a LARC device requires a trip to the clinician. Depo will last for 3 months and cannot be quickly stopped.  Return visits to an office can pose both a financial and time burden on most patients and they may be reluctant to commit to a method that requires this. They might also be worried that we will lecture them about stopping a method, especially if we had initially advocated for choosing it. </a:t>
            </a:r>
          </a:p>
          <a:p>
            <a:br>
              <a:rPr lang="en-US" baseline="0" dirty="0"/>
            </a:br>
            <a:r>
              <a:rPr lang="en-US" baseline="0" dirty="0"/>
              <a:t>Being able to quickly stop a method at any time also gives patients a greater sense of autonomy and control over one’s body. This is particularly relevant in communities that have an continue to experience oppression and policing of their bodies.</a:t>
            </a:r>
          </a:p>
          <a:p>
            <a:endParaRPr lang="en-US" dirty="0"/>
          </a:p>
        </p:txBody>
      </p:sp>
      <p:sp>
        <p:nvSpPr>
          <p:cNvPr id="4" name="Slide Number Placeholder 3"/>
          <p:cNvSpPr>
            <a:spLocks noGrp="1"/>
          </p:cNvSpPr>
          <p:nvPr>
            <p:ph type="sldNum" sz="quarter" idx="5"/>
          </p:nvPr>
        </p:nvSpPr>
        <p:spPr/>
        <p:txBody>
          <a:bodyPr/>
          <a:lstStyle/>
          <a:p>
            <a:fld id="{39C94E0E-F0FB-9E49-9300-A8E10209FFAD}" type="slidenum">
              <a:rPr lang="en-US" smtClean="0"/>
              <a:pPr/>
              <a:t>25</a:t>
            </a:fld>
            <a:endParaRPr lang="en-US"/>
          </a:p>
        </p:txBody>
      </p:sp>
    </p:spTree>
    <p:extLst>
      <p:ext uri="{BB962C8B-B14F-4D97-AF65-F5344CB8AC3E}">
        <p14:creationId xmlns:p14="http://schemas.microsoft.com/office/powerpoint/2010/main" val="3735874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they want something in their body?</a:t>
            </a:r>
          </a:p>
          <a:p>
            <a:r>
              <a:rPr lang="en-US" dirty="0"/>
              <a:t>Some patients are worried about something being inside their body based on the stories about older devices such as the </a:t>
            </a:r>
            <a:r>
              <a:rPr lang="en-US" dirty="0" err="1"/>
              <a:t>dalkon</a:t>
            </a:r>
            <a:r>
              <a:rPr lang="en-US" dirty="0"/>
              <a:t> shield which had terrible risks of infection associated with it and the Norplant which was difficult to remove and caused pain and scarring.</a:t>
            </a:r>
          </a:p>
          <a:p>
            <a:endParaRPr lang="en-US" dirty="0"/>
          </a:p>
          <a:p>
            <a:r>
              <a:rPr lang="en-US" dirty="0"/>
              <a:t>There are also community concerns about the history of forced sterilization and reproductive coercion involving long-acting methods.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C94E0E-F0FB-9E49-9300-A8E10209FFAD}" type="slidenum">
              <a:rPr lang="en-US" smtClean="0"/>
              <a:pPr/>
              <a:t>26</a:t>
            </a:fld>
            <a:endParaRPr lang="en-US"/>
          </a:p>
        </p:txBody>
      </p:sp>
    </p:spTree>
    <p:extLst>
      <p:ext uri="{BB962C8B-B14F-4D97-AF65-F5344CB8AC3E}">
        <p14:creationId xmlns:p14="http://schemas.microsoft.com/office/powerpoint/2010/main" val="3626955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effective is it?</a:t>
            </a:r>
          </a:p>
          <a:p>
            <a:r>
              <a:rPr lang="en-US" dirty="0"/>
              <a:t>Some patients are worried about how well something will work (or how likely it will be to fail) so we need to explain effectiveness in ways that patients can easily understand and compare. </a:t>
            </a:r>
            <a:r>
              <a:rPr lang="en-US" dirty="0" err="1"/>
              <a:t>Bedsider</a:t>
            </a:r>
            <a:r>
              <a:rPr lang="en-US" dirty="0"/>
              <a:t> provides effectiveness charts like these that show pregnancy risk pictorially which may be easier to understand for some patients</a:t>
            </a:r>
          </a:p>
        </p:txBody>
      </p:sp>
      <p:sp>
        <p:nvSpPr>
          <p:cNvPr id="4" name="Slide Number Placeholder 3"/>
          <p:cNvSpPr>
            <a:spLocks noGrp="1"/>
          </p:cNvSpPr>
          <p:nvPr>
            <p:ph type="sldNum" sz="quarter" idx="5"/>
          </p:nvPr>
        </p:nvSpPr>
        <p:spPr/>
        <p:txBody>
          <a:bodyPr/>
          <a:lstStyle/>
          <a:p>
            <a:fld id="{39C94E0E-F0FB-9E49-9300-A8E10209FFAD}" type="slidenum">
              <a:rPr lang="en-US" smtClean="0"/>
              <a:pPr/>
              <a:t>27</a:t>
            </a:fld>
            <a:endParaRPr lang="en-US"/>
          </a:p>
        </p:txBody>
      </p:sp>
    </p:spTree>
    <p:extLst>
      <p:ext uri="{BB962C8B-B14F-4D97-AF65-F5344CB8AC3E}">
        <p14:creationId xmlns:p14="http://schemas.microsoft.com/office/powerpoint/2010/main" val="4046425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way to frame options are to rule out any method that might be contraindicated for a particular patient</a:t>
            </a:r>
          </a:p>
          <a:p>
            <a:endParaRPr lang="en-US" dirty="0"/>
          </a:p>
          <a:p>
            <a:r>
              <a:rPr lang="en-US" dirty="0"/>
              <a:t>For example, migraine with aura</a:t>
            </a:r>
          </a:p>
        </p:txBody>
      </p:sp>
      <p:sp>
        <p:nvSpPr>
          <p:cNvPr id="4" name="Slide Number Placeholder 3"/>
          <p:cNvSpPr>
            <a:spLocks noGrp="1"/>
          </p:cNvSpPr>
          <p:nvPr>
            <p:ph type="sldNum" sz="quarter" idx="10"/>
          </p:nvPr>
        </p:nvSpPr>
        <p:spPr/>
        <p:txBody>
          <a:bodyPr/>
          <a:lstStyle/>
          <a:p>
            <a:fld id="{A99C1AAD-B9ED-EF44-ADBA-1B2053E5610D}" type="slidenum">
              <a:rPr lang="en-US" smtClean="0"/>
              <a:pPr/>
              <a:t>28</a:t>
            </a:fld>
            <a:endParaRPr lang="en-US"/>
          </a:p>
        </p:txBody>
      </p:sp>
    </p:spTree>
    <p:extLst>
      <p:ext uri="{BB962C8B-B14F-4D97-AF65-F5344CB8AC3E}">
        <p14:creationId xmlns:p14="http://schemas.microsoft.com/office/powerpoint/2010/main" val="120952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E1A77-E1C5-E243-8414-1E717924D5B5}" type="slidenum">
              <a:rPr lang="en-US" smtClean="0"/>
              <a:pPr/>
              <a:t>29</a:t>
            </a:fld>
            <a:endParaRPr lang="en-US"/>
          </a:p>
        </p:txBody>
      </p:sp>
    </p:spTree>
    <p:extLst>
      <p:ext uri="{BB962C8B-B14F-4D97-AF65-F5344CB8AC3E}">
        <p14:creationId xmlns:p14="http://schemas.microsoft.com/office/powerpoint/2010/main" val="48744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43000" y="685800"/>
            <a:ext cx="4572000" cy="3429000"/>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We have already talked about how social oppression</a:t>
            </a:r>
            <a:r>
              <a:rPr lang="en-US" baseline="0" dirty="0"/>
              <a:t> and discrimination can limit a patient’s choices in when they have and raise their children.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individual health care providers,</a:t>
            </a:r>
            <a:r>
              <a:rPr lang="en-US" baseline="0" dirty="0"/>
              <a:t> we may also contribute to this inequality through our unconscious (or conscious) bias towards patients, particularly regarding contraception. Lets explore that now.</a:t>
            </a:r>
          </a:p>
          <a:p>
            <a:endParaRPr lang="en-US" baseline="0" dirty="0"/>
          </a:p>
        </p:txBody>
      </p:sp>
    </p:spTree>
    <p:extLst>
      <p:ext uri="{BB962C8B-B14F-4D97-AF65-F5344CB8AC3E}">
        <p14:creationId xmlns:p14="http://schemas.microsoft.com/office/powerpoint/2010/main" val="776073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C94E0E-F0FB-9E49-9300-A8E10209FFAD}"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baseline="0" dirty="0"/>
              <a:t>Multiple studies have documented the ways in which t</a:t>
            </a:r>
            <a:r>
              <a:rPr lang="en-US" sz="1200" kern="1200" dirty="0">
                <a:solidFill>
                  <a:schemeClr val="tx1"/>
                </a:solidFill>
                <a:effectLst/>
                <a:latin typeface="+mn-lt"/>
                <a:ea typeface="+mn-ea"/>
                <a:cs typeface="+mn-cs"/>
              </a:rPr>
              <a:t>he sexual and reproductive health of</a:t>
            </a:r>
            <a:r>
              <a:rPr lang="en-US" sz="1200" kern="1200" baseline="0" dirty="0">
                <a:solidFill>
                  <a:schemeClr val="tx1"/>
                </a:solidFill>
                <a:effectLst/>
                <a:latin typeface="+mn-lt"/>
                <a:ea typeface="+mn-ea"/>
                <a:cs typeface="+mn-cs"/>
              </a:rPr>
              <a:t> marginalized patients has been compromised by racism, discrimination, and oppression. Many policies and practices actively undermine and devalue the childbearing of certain groups, while effectively forcing childbearing onto others. </a:t>
            </a:r>
            <a:endParaRPr lang="en-US" sz="1200" kern="1200" dirty="0">
              <a:solidFill>
                <a:schemeClr val="tx1"/>
              </a:solidFill>
              <a:effectLst/>
              <a:latin typeface="+mn-lt"/>
              <a:ea typeface="+mn-ea"/>
              <a:cs typeface="+mn-cs"/>
            </a:endParaRPr>
          </a:p>
          <a:p>
            <a:pPr>
              <a:spcBef>
                <a:spcPct val="0"/>
              </a:spcBef>
            </a:pPr>
            <a:endParaRPr lang="en-US" baseline="0" dirty="0"/>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t>It is important for us as providers</a:t>
            </a:r>
            <a:r>
              <a:rPr lang="en-US" baseline="0" dirty="0"/>
              <a:t> to be aware of our own implicit biases and how these biases influence the way we might counsel our patients about contraception. Likewise, as teachers we need to be vigilant to highlight these possible biases and prejudices among our students as well. </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baseline="0" dirty="0"/>
          </a:p>
          <a:p>
            <a:pPr>
              <a:spcBef>
                <a:spcPct val="0"/>
              </a:spcBef>
            </a:pPr>
            <a:endParaRPr lang="en-US" baseline="0" dirty="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04737D5C-90AB-3746-82DC-0BA0CA2AB956}" type="slidenum">
              <a:rPr lang="en-US">
                <a:latin typeface="Calibri" charset="0"/>
              </a:rPr>
              <a:pPr/>
              <a:t>4</a:t>
            </a:fld>
            <a:endParaRPr lang="en-US">
              <a:latin typeface="Calibri" charset="0"/>
            </a:endParaRPr>
          </a:p>
        </p:txBody>
      </p:sp>
    </p:spTree>
    <p:extLst>
      <p:ext uri="{BB962C8B-B14F-4D97-AF65-F5344CB8AC3E}">
        <p14:creationId xmlns:p14="http://schemas.microsoft.com/office/powerpoint/2010/main" val="90537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 wanted to highlight one</a:t>
            </a:r>
            <a:r>
              <a:rPr lang="en-US" baseline="0" dirty="0"/>
              <a:t> recent study that attempted to qualify how provider bias affected contraceptive counseling, particularly looking at the levonorgestrel IUD. The researcher created standardized patient videos with varying presentations of race, SES, and gynecologic risk factors and presented them to a group of OB/GYN and Family Medicine doctors. The providers were asked to indicate if they would recommend a </a:t>
            </a:r>
            <a:r>
              <a:rPr lang="en-US" baseline="0" dirty="0" err="1"/>
              <a:t>levonorgestrel</a:t>
            </a:r>
            <a:r>
              <a:rPr lang="en-US" baseline="0" dirty="0"/>
              <a:t> IUD to the patient in the video.  They surveyed 524 providers and analyzed the results of the 173 respondents who saw patients with had NO RISK factors </a:t>
            </a:r>
            <a:endParaRPr lang="en-US" dirty="0"/>
          </a:p>
        </p:txBody>
      </p:sp>
      <p:sp>
        <p:nvSpPr>
          <p:cNvPr id="4" name="Slide Number Placeholder 3"/>
          <p:cNvSpPr>
            <a:spLocks noGrp="1"/>
          </p:cNvSpPr>
          <p:nvPr>
            <p:ph type="sldNum" sz="quarter" idx="10"/>
          </p:nvPr>
        </p:nvSpPr>
        <p:spPr/>
        <p:txBody>
          <a:bodyPr/>
          <a:lstStyle/>
          <a:p>
            <a:fld id="{C4E070B1-DFEC-F242-99B3-E15D14CA54E1}" type="slidenum">
              <a:rPr lang="en-US" smtClean="0"/>
              <a:t>5</a:t>
            </a:fld>
            <a:endParaRPr lang="en-US"/>
          </a:p>
        </p:txBody>
      </p:sp>
    </p:spTree>
    <p:extLst>
      <p:ext uri="{BB962C8B-B14F-4D97-AF65-F5344CB8AC3E}">
        <p14:creationId xmlns:p14="http://schemas.microsoft.com/office/powerpoint/2010/main" val="361398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3F911380-A899-4390-AC5A-B0F97389BA2C}" type="slidenum">
              <a:rPr lang="en-US" altLang="en-US" smtClean="0">
                <a:solidFill>
                  <a:prstClr val="black"/>
                </a:solidFill>
              </a:rPr>
              <a:pPr eaLnBrk="1" hangingPunct="1"/>
              <a:t>6</a:t>
            </a:fld>
            <a:endParaRPr lang="en-US" altLang="en-US">
              <a:solidFill>
                <a:prstClr val="black"/>
              </a:solidFill>
            </a:endParaRPr>
          </a:p>
        </p:txBody>
      </p:sp>
      <p:sp>
        <p:nvSpPr>
          <p:cNvPr id="87043" name="Rectangle 2"/>
          <p:cNvSpPr>
            <a:spLocks noGrp="1" noRot="1" noChangeAspect="1" noChangeArrowheads="1" noTextEdit="1"/>
          </p:cNvSpPr>
          <p:nvPr>
            <p:ph type="sldImg"/>
          </p:nvPr>
        </p:nvSpPr>
        <p:spPr>
          <a:xfrm>
            <a:off x="1371600" y="1143000"/>
            <a:ext cx="4114800" cy="3086100"/>
          </a:xfrm>
          <a:ln/>
        </p:spPr>
      </p:sp>
      <p:sp>
        <p:nvSpPr>
          <p:cNvPr id="87044" name="Rectangle 3"/>
          <p:cNvSpPr>
            <a:spLocks noGrp="1" noChangeArrowheads="1"/>
          </p:cNvSpPr>
          <p:nvPr>
            <p:ph type="body" idx="1"/>
          </p:nvPr>
        </p:nvSpPr>
        <p:spPr>
          <a:noFill/>
        </p:spPr>
        <p:txBody>
          <a:bodyPr/>
          <a:lstStyle/>
          <a:p>
            <a:pPr eaLnBrk="1" hangingPunct="1"/>
            <a:r>
              <a:rPr lang="en-US" sz="1200" b="0" i="0" kern="1200" dirty="0">
                <a:solidFill>
                  <a:schemeClr val="tx1"/>
                </a:solidFill>
                <a:effectLst/>
                <a:latin typeface="+mn-lt"/>
                <a:ea typeface="+mn-ea"/>
                <a:cs typeface="+mn-cs"/>
              </a:rPr>
              <a:t>The patient with low socioeconomic status was portrayed as a housekeeper studying for her GED and the patient with high socioeconomic status as a recent business school graduate working as a bank manager. The providers were told that the patient was 27 years old, had normal blood pressure, and had recently had a negative test for Gonorrhea and Chlamydia and a normal Pap test. Each patient indicated that she was in a monogamous relationship and that she did not want to become pregnant for at least a few years. </a:t>
            </a:r>
            <a:endParaRPr lang="en-US" altLang="en-US" dirty="0"/>
          </a:p>
        </p:txBody>
      </p:sp>
    </p:spTree>
    <p:extLst>
      <p:ext uri="{BB962C8B-B14F-4D97-AF65-F5344CB8AC3E}">
        <p14:creationId xmlns:p14="http://schemas.microsoft.com/office/powerpoint/2010/main" val="1049664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results showed that providers were more likely to recommend the IUD to patients with higher SES than to patients with lower SES. It also revealed that providers were more likely to recommend the IUD to black patients compared to white patients. However when both race and SES were considered the recommendations were higher for women of color who had low SES compared to white women with low SES.  </a:t>
            </a:r>
            <a:br>
              <a:rPr lang="en-US" dirty="0"/>
            </a:br>
            <a:br>
              <a:rPr lang="en-US" dirty="0"/>
            </a:br>
            <a:r>
              <a:rPr lang="en-US" dirty="0"/>
              <a:t>These results suggest that there is some component of racial and SES bias which is influencing the providers willingness to recommend the IUD.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course all of us have biases which influence how we perceive others. The key here is for us to become aware of our biases and to uncover whether they are affecting our recommendations.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52C4A1-7BE3-344A-96F5-9FD1C1C0C977}" type="slidenum">
              <a:rPr lang="en-US" smtClean="0"/>
              <a:pPr/>
              <a:t>7</a:t>
            </a:fld>
            <a:endParaRPr lang="en-US"/>
          </a:p>
        </p:txBody>
      </p:sp>
    </p:spTree>
    <p:extLst>
      <p:ext uri="{BB962C8B-B14F-4D97-AF65-F5344CB8AC3E}">
        <p14:creationId xmlns:p14="http://schemas.microsoft.com/office/powerpoint/2010/main" val="334202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Since we know that issues such as race and class do have profound impacts on our lives,</a:t>
            </a:r>
            <a:r>
              <a:rPr lang="en-US" sz="1200" b="0" i="0" u="none" strike="noStrike" kern="1200" baseline="0" dirty="0">
                <a:solidFill>
                  <a:schemeClr val="tx1"/>
                </a:solidFill>
                <a:effectLst/>
                <a:latin typeface="+mn-lt"/>
                <a:ea typeface="+mn-ea"/>
                <a:cs typeface="+mn-cs"/>
              </a:rPr>
              <a:t> we have to ask ourselves how we can become aware of these forces and try to </a:t>
            </a:r>
            <a:r>
              <a:rPr lang="en-US" sz="1200" b="0" i="0" u="none" strike="noStrike" kern="1200" dirty="0">
                <a:solidFill>
                  <a:schemeClr val="tx1"/>
                </a:solidFill>
                <a:effectLst/>
                <a:latin typeface="+mn-lt"/>
                <a:ea typeface="+mn-ea"/>
                <a:cs typeface="+mn-cs"/>
              </a:rPr>
              <a:t>meet patients where they are at and provide optimal reproductive health care?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Audre Lorde was an American writer, feminist, and civil rights activist.  She is often quoted, saying: There is no such thing as a single-issue struggle because we do not live single-issue lives.</a:t>
            </a:r>
          </a:p>
          <a:p>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We cannot talk about reproductive health care without understanding the larger world in which we all exist. So lets explore how these various forces can influence our patients decisions while still allowing them to have autonomy in their reproductive health choices.</a:t>
            </a:r>
            <a:endParaRPr lang="en-US" sz="1200" u="none" kern="1200" dirty="0">
              <a:solidFill>
                <a:srgbClr val="800000"/>
              </a:solidFill>
              <a:effectLst/>
              <a:latin typeface="+mn-lt"/>
              <a:ea typeface="+mn-ea"/>
              <a:cs typeface="+mn-cs"/>
            </a:endParaRPr>
          </a:p>
          <a:p>
            <a:endParaRPr lang="en-US" sz="1200" u="none" kern="1200" dirty="0">
              <a:solidFill>
                <a:srgbClr val="80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5512C-AC6A-F54C-A513-D9598226CF69}" type="slidenum">
              <a:rPr lang="en-US" smtClean="0"/>
              <a:t>8</a:t>
            </a:fld>
            <a:endParaRPr lang="en-US"/>
          </a:p>
        </p:txBody>
      </p:sp>
    </p:spTree>
    <p:extLst>
      <p:ext uri="{BB962C8B-B14F-4D97-AF65-F5344CB8AC3E}">
        <p14:creationId xmlns:p14="http://schemas.microsoft.com/office/powerpoint/2010/main" val="4001049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a:solidFill>
                  <a:schemeClr val="tx1"/>
                </a:solidFill>
                <a:effectLst/>
                <a:latin typeface="+mn-lt"/>
                <a:ea typeface="+mn-ea"/>
                <a:cs typeface="+mn-cs"/>
              </a:rPr>
              <a:t>Kimberlé</a:t>
            </a:r>
            <a:r>
              <a:rPr lang="en-US" sz="1200" b="0" i="0" u="none" strike="noStrike" kern="1200" dirty="0">
                <a:solidFill>
                  <a:schemeClr val="tx1"/>
                </a:solidFill>
                <a:effectLst/>
                <a:latin typeface="+mn-lt"/>
                <a:ea typeface="+mn-ea"/>
                <a:cs typeface="+mn-cs"/>
              </a:rPr>
              <a:t> Crenshaw coined the term “intersectionality” 30 years ago to describe how race, class, gender, and other individual characteristics “intersect” with one another and to explain how people experience discrimination differently depending on their overlapping identities </a:t>
            </a:r>
          </a:p>
          <a:p>
            <a:endParaRPr lang="en-US" dirty="0"/>
          </a:p>
          <a:p>
            <a:r>
              <a:rPr lang="en-US" sz="1200" u="none" kern="1200" dirty="0">
                <a:solidFill>
                  <a:srgbClr val="800000"/>
                </a:solidFill>
                <a:effectLst/>
                <a:latin typeface="+mn-lt"/>
                <a:ea typeface="+mn-ea"/>
                <a:cs typeface="+mn-cs"/>
              </a:rPr>
              <a:t>An intersectional framework, or an approach that allows us to consider all of the various social and political forces that act on individuals and communities, </a:t>
            </a:r>
            <a:r>
              <a:rPr lang="en-US" sz="1200" u="none" kern="1200" dirty="0">
                <a:solidFill>
                  <a:schemeClr val="tx1"/>
                </a:solidFill>
                <a:effectLst/>
                <a:latin typeface="+mn-lt"/>
                <a:ea typeface="+mn-ea"/>
                <a:cs typeface="+mn-cs"/>
              </a:rPr>
              <a:t>can</a:t>
            </a:r>
            <a:r>
              <a:rPr lang="en-US" dirty="0"/>
              <a:t> help us to ensure that, as we work w patients, we aren’t overlooking the unique challenges facing people with not just one but *multiple*</a:t>
            </a:r>
            <a:r>
              <a:rPr lang="en-US" baseline="0" dirty="0"/>
              <a:t> </a:t>
            </a:r>
            <a:r>
              <a:rPr lang="en-US" dirty="0"/>
              <a:t>oppressions. </a:t>
            </a:r>
          </a:p>
          <a:p>
            <a:endParaRPr lang="en-US" sz="1200" u="none" kern="1200" dirty="0">
              <a:solidFill>
                <a:srgbClr val="800000"/>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C94E0E-F0FB-9E49-9300-A8E10209FFAD}" type="slidenum">
              <a:rPr lang="en-US" smtClean="0"/>
              <a:pPr/>
              <a:t>9</a:t>
            </a:fld>
            <a:endParaRPr lang="en-US"/>
          </a:p>
        </p:txBody>
      </p:sp>
    </p:spTree>
    <p:extLst>
      <p:ext uri="{BB962C8B-B14F-4D97-AF65-F5344CB8AC3E}">
        <p14:creationId xmlns:p14="http://schemas.microsoft.com/office/powerpoint/2010/main" val="317569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140825E-4A15-4D39-8176-1F07E904CB30}" type="datetimeFigureOut">
              <a:rPr lang="en-US" smtClean="0"/>
              <a:pPr/>
              <a:t>5/28/20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3E4AAA4-6363-4581-962D-1ACCC2D600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40825E-4A15-4D39-8176-1F07E904CB30}" type="datetimeFigureOut">
              <a:rPr lang="en-US" smtClean="0"/>
              <a:pPr/>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40825E-4A15-4D39-8176-1F07E904CB30}" type="datetimeFigureOut">
              <a:rPr lang="en-US" smtClean="0"/>
              <a:pPr/>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4" name="Content Placeholder 3"/>
          <p:cNvSpPr>
            <a:spLocks noGrp="1"/>
          </p:cNvSpPr>
          <p:nvPr>
            <p:ph sz="quarter" idx="10"/>
          </p:nvPr>
        </p:nvSpPr>
        <p:spPr>
          <a:xfrm>
            <a:off x="685800" y="1295400"/>
            <a:ext cx="7772400" cy="4267200"/>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userDrawn="1"/>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336752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40825E-4A15-4D39-8176-1F07E904CB30}" type="datetimeFigureOut">
              <a:rPr lang="en-US" smtClean="0"/>
              <a:pPr/>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pPr/>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140825E-4A15-4D39-8176-1F07E904CB30}" type="datetimeFigureOut">
              <a:rPr lang="en-US" smtClean="0"/>
              <a:pPr/>
              <a:t>5/28/20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140825E-4A15-4D39-8176-1F07E904CB30}" type="datetimeFigureOut">
              <a:rPr lang="en-US" smtClean="0"/>
              <a:pPr/>
              <a:t>5/28/20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140825E-4A15-4D39-8176-1F07E904CB30}" type="datetimeFigureOut">
              <a:rPr lang="en-US" smtClean="0"/>
              <a:pPr/>
              <a:t>5/28/20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0825E-4A15-4D39-8176-1F07E904CB30}" type="datetimeFigureOut">
              <a:rPr lang="en-US" smtClean="0"/>
              <a:pPr/>
              <a:t>5/28/20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140825E-4A15-4D39-8176-1F07E904CB30}" type="datetimeFigureOut">
              <a:rPr lang="en-US" smtClean="0"/>
              <a:pPr/>
              <a:t>5/28/20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pPr/>
              <a:t>5/28/20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3E4AAA4-6363-4581-962D-1ACCC2D600C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140825E-4A15-4D39-8176-1F07E904CB30}" type="datetimeFigureOut">
              <a:rPr lang="en-US" smtClean="0"/>
              <a:pPr/>
              <a:t>5/28/20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E4AAA4-6363-4581-962D-1ACCC2D600C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3605049"/>
            <a:ext cx="8204200" cy="2560319"/>
          </a:xfrm>
        </p:spPr>
        <p:txBody>
          <a:bodyPr>
            <a:noAutofit/>
          </a:bodyPr>
          <a:lstStyle/>
          <a:p>
            <a:pPr algn="ctr"/>
            <a:r>
              <a:rPr lang="en-US" sz="6000" dirty="0">
                <a:solidFill>
                  <a:schemeClr val="tx1">
                    <a:lumMod val="95000"/>
                  </a:schemeClr>
                </a:solidFill>
              </a:rPr>
              <a:t>Patient-centered contraceptive counseling</a:t>
            </a:r>
            <a:br>
              <a:rPr lang="en-US" sz="6000" dirty="0">
                <a:solidFill>
                  <a:schemeClr val="tx1">
                    <a:lumMod val="95000"/>
                  </a:schemeClr>
                </a:solidFill>
              </a:rPr>
            </a:br>
            <a:endParaRPr lang="en-US" sz="4400" dirty="0">
              <a:solidFill>
                <a:schemeClr val="tx1">
                  <a:lumMod val="95000"/>
                </a:schemeClr>
              </a:solidFill>
            </a:endParaRPr>
          </a:p>
        </p:txBody>
      </p:sp>
      <p:pic>
        <p:nvPicPr>
          <p:cNvPr id="3" name="Picture 2" descr="http://www.diabetesmine.com/wp-content/uploads/2012/09/Birth-Control-Word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4688" b="7813"/>
          <a:stretch/>
        </p:blipFill>
        <p:spPr bwMode="auto">
          <a:xfrm>
            <a:off x="2743200" y="951059"/>
            <a:ext cx="3797300" cy="2560320"/>
          </a:xfrm>
          <a:prstGeom prst="rect">
            <a:avLst/>
          </a:prstGeom>
          <a:noFill/>
          <a:effectLst>
            <a:glow rad="101600">
              <a:schemeClr val="accent3">
                <a:satMod val="175000"/>
                <a:alpha val="40000"/>
              </a:schemeClr>
            </a:glow>
            <a:softEdge rad="31750"/>
          </a:effectLst>
          <a:extLst>
            <a:ext uri="{909E8E84-426E-40dd-AFC4-6F175D3DCCD1}">
              <a14:hiddenFill xmlns:a14="http://schemas.microsoft.com/office/drawing/2010/main" xmlns="">
                <a:solidFill>
                  <a:srgbClr val="FFFFFF"/>
                </a:solidFill>
              </a14:hiddenFill>
            </a:ext>
          </a:extLst>
        </p:spPr>
      </p:pic>
      <p:pic>
        <p:nvPicPr>
          <p:cNvPr id="5" name="Picture 1">
            <a:extLst>
              <a:ext uri="{FF2B5EF4-FFF2-40B4-BE49-F238E27FC236}">
                <a16:creationId xmlns:a16="http://schemas.microsoft.com/office/drawing/2014/main" id="{FC000F50-FAAE-D04F-AE18-1B1E618685F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62955" y="5744185"/>
            <a:ext cx="1981045" cy="111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94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7670"/>
          </a:xfrm>
        </p:spPr>
        <p:txBody>
          <a:bodyPr>
            <a:noAutofit/>
          </a:bodyPr>
          <a:lstStyle/>
          <a:p>
            <a:pPr algn="ctr"/>
            <a:r>
              <a:rPr lang="en-US" sz="4400" dirty="0"/>
              <a:t>Reproductive Justice Framework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216" y="1504442"/>
            <a:ext cx="6371748" cy="5012440"/>
          </a:xfrm>
          <a:prstGeom prst="rect">
            <a:avLst/>
          </a:prstGeom>
        </p:spPr>
      </p:pic>
      <p:pic>
        <p:nvPicPr>
          <p:cNvPr id="6" name="Picture 5">
            <a:extLst>
              <a:ext uri="{FF2B5EF4-FFF2-40B4-BE49-F238E27FC236}">
                <a16:creationId xmlns:a16="http://schemas.microsoft.com/office/drawing/2014/main" id="{247B5235-769B-8E40-B197-867197D2E37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125209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83" y="1107923"/>
            <a:ext cx="8914833" cy="1607521"/>
          </a:xfrm>
        </p:spPr>
        <p:txBody>
          <a:bodyPr>
            <a:normAutofit fontScale="90000"/>
          </a:bodyPr>
          <a:lstStyle/>
          <a:p>
            <a:pPr lvl="1" algn="ctr" defTabSz="342900" rtl="0">
              <a:spcBef>
                <a:spcPct val="0"/>
              </a:spcBef>
            </a:pPr>
            <a:r>
              <a:rPr lang="en-US" sz="3675" dirty="0">
                <a:latin typeface="+mn-lt"/>
              </a:rPr>
              <a:t>Reproductive Justice</a:t>
            </a:r>
            <a:br>
              <a:rPr lang="en-US" sz="3675" dirty="0">
                <a:latin typeface="+mn-lt"/>
              </a:rPr>
            </a:br>
            <a:r>
              <a:rPr lang="en-US" sz="2700" dirty="0">
                <a:latin typeface="+mn-lt"/>
              </a:rPr>
              <a:t>Addresses the influence of social, economic, and political inequalities on women’s reproductive choices</a:t>
            </a:r>
            <a:br>
              <a:rPr lang="en-US" sz="2700" dirty="0">
                <a:latin typeface="+mn-lt"/>
              </a:rPr>
            </a:br>
            <a:endParaRPr lang="en-US" sz="2700" dirty="0">
              <a:latin typeface="+mn-lt"/>
            </a:endParaRPr>
          </a:p>
        </p:txBody>
      </p:sp>
      <p:sp>
        <p:nvSpPr>
          <p:cNvPr id="3" name="Content Placeholder 2"/>
          <p:cNvSpPr>
            <a:spLocks noGrp="1"/>
          </p:cNvSpPr>
          <p:nvPr>
            <p:ph idx="1"/>
          </p:nvPr>
        </p:nvSpPr>
        <p:spPr>
          <a:xfrm>
            <a:off x="0" y="2971923"/>
            <a:ext cx="6997641" cy="3886077"/>
          </a:xfrm>
        </p:spPr>
        <p:txBody>
          <a:bodyPr>
            <a:noAutofit/>
          </a:bodyPr>
          <a:lstStyle/>
          <a:p>
            <a:pPr marL="457200" lvl="1">
              <a:spcBef>
                <a:spcPts val="0"/>
              </a:spcBef>
              <a:buFont typeface="Arial"/>
              <a:buChar char="•"/>
            </a:pPr>
            <a:r>
              <a:rPr lang="en-US" dirty="0"/>
              <a:t>The right not to have a child</a:t>
            </a:r>
          </a:p>
          <a:p>
            <a:pPr marL="457200" lvl="1">
              <a:spcBef>
                <a:spcPts val="0"/>
              </a:spcBef>
              <a:buFont typeface="Arial"/>
              <a:buChar char="•"/>
            </a:pPr>
            <a:endParaRPr lang="en-US" dirty="0"/>
          </a:p>
          <a:p>
            <a:pPr marL="457200" lvl="1">
              <a:spcBef>
                <a:spcPts val="0"/>
              </a:spcBef>
              <a:buFont typeface="Arial"/>
              <a:buChar char="•"/>
            </a:pPr>
            <a:r>
              <a:rPr lang="en-US" dirty="0"/>
              <a:t> The right to have a child</a:t>
            </a:r>
          </a:p>
          <a:p>
            <a:pPr marL="457200" lvl="1">
              <a:spcBef>
                <a:spcPts val="0"/>
              </a:spcBef>
              <a:buFont typeface="Arial"/>
              <a:buChar char="•"/>
            </a:pPr>
            <a:endParaRPr lang="en-US" dirty="0"/>
          </a:p>
          <a:p>
            <a:pPr marL="457200" lvl="1">
              <a:spcBef>
                <a:spcPts val="0"/>
              </a:spcBef>
              <a:buFont typeface="Arial"/>
              <a:buChar char="•"/>
            </a:pPr>
            <a:r>
              <a:rPr lang="en-US" dirty="0"/>
              <a:t> The right to parent children in safe and healthy environments</a:t>
            </a:r>
          </a:p>
          <a:p>
            <a:pPr marL="457200" lvl="1">
              <a:spcBef>
                <a:spcPts val="0"/>
              </a:spcBef>
              <a:buFont typeface="Arial"/>
              <a:buChar char="•"/>
            </a:pPr>
            <a:endParaRPr lang="en-US" dirty="0"/>
          </a:p>
          <a:p>
            <a:pPr marL="457200" lvl="1">
              <a:spcBef>
                <a:spcPts val="0"/>
              </a:spcBef>
              <a:buFont typeface="Arial"/>
              <a:buChar char="•"/>
            </a:pPr>
            <a:r>
              <a:rPr lang="en-US" dirty="0"/>
              <a:t> The right to maintain personal bodily autonomy</a:t>
            </a:r>
          </a:p>
          <a:p>
            <a:pPr marL="205740" lvl="1"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97641" y="3014644"/>
            <a:ext cx="2031775" cy="3047662"/>
          </a:xfrm>
          <a:prstGeom prst="rect">
            <a:avLst/>
          </a:prstGeom>
        </p:spPr>
      </p:pic>
      <p:pic>
        <p:nvPicPr>
          <p:cNvPr id="6" name="Picture 5">
            <a:extLst>
              <a:ext uri="{FF2B5EF4-FFF2-40B4-BE49-F238E27FC236}">
                <a16:creationId xmlns:a16="http://schemas.microsoft.com/office/drawing/2014/main" id="{B1BC8B21-5A4F-7342-8FA4-3004A886790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192758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8" y="1028700"/>
            <a:ext cx="7107382" cy="685800"/>
          </a:xfrm>
        </p:spPr>
        <p:txBody>
          <a:bodyPr>
            <a:normAutofit fontScale="90000"/>
          </a:bodyPr>
          <a:lstStyle/>
          <a:p>
            <a:r>
              <a:rPr lang="en-US" dirty="0"/>
              <a:t>What about Teen Pregnancy?</a:t>
            </a:r>
          </a:p>
        </p:txBody>
      </p:sp>
      <p:sp>
        <p:nvSpPr>
          <p:cNvPr id="3" name="Content Placeholder 2"/>
          <p:cNvSpPr>
            <a:spLocks noGrp="1"/>
          </p:cNvSpPr>
          <p:nvPr>
            <p:ph idx="1"/>
          </p:nvPr>
        </p:nvSpPr>
        <p:spPr>
          <a:xfrm>
            <a:off x="312233" y="2118734"/>
            <a:ext cx="4705814" cy="4027449"/>
          </a:xfrm>
        </p:spPr>
        <p:txBody>
          <a:bodyPr>
            <a:normAutofit/>
          </a:bodyPr>
          <a:lstStyle/>
          <a:p>
            <a:r>
              <a:rPr lang="en-US" altLang="en-US" dirty="0"/>
              <a:t>Social inequality, especially poverty, is a broad structural issue, not the result of single repro choice</a:t>
            </a:r>
          </a:p>
          <a:p>
            <a:endParaRPr lang="en-US" altLang="en-US" dirty="0"/>
          </a:p>
          <a:p>
            <a:r>
              <a:rPr lang="en-US" dirty="0"/>
              <a:t>Bias exists towards one particular life trajectory, which often influences our counseling</a:t>
            </a:r>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4977" y="2036874"/>
            <a:ext cx="3124622" cy="4043260"/>
          </a:xfrm>
          <a:prstGeom prst="rect">
            <a:avLst/>
          </a:prstGeom>
        </p:spPr>
      </p:pic>
      <p:pic>
        <p:nvPicPr>
          <p:cNvPr id="6" name="Picture 5">
            <a:extLst>
              <a:ext uri="{FF2B5EF4-FFF2-40B4-BE49-F238E27FC236}">
                <a16:creationId xmlns:a16="http://schemas.microsoft.com/office/drawing/2014/main" id="{B558FD94-2B4D-FF42-A126-2757E1306B5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1906167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3406"/>
            <a:ext cx="8229600" cy="825167"/>
          </a:xfrm>
        </p:spPr>
        <p:txBody>
          <a:bodyPr/>
          <a:lstStyle/>
          <a:p>
            <a:r>
              <a:rPr lang="en-US" dirty="0"/>
              <a:t>Case discussion</a:t>
            </a:r>
          </a:p>
        </p:txBody>
      </p:sp>
      <p:sp>
        <p:nvSpPr>
          <p:cNvPr id="3" name="Content Placeholder 2"/>
          <p:cNvSpPr>
            <a:spLocks noGrp="1"/>
          </p:cNvSpPr>
          <p:nvPr>
            <p:ph idx="1"/>
          </p:nvPr>
        </p:nvSpPr>
        <p:spPr>
          <a:xfrm>
            <a:off x="245327" y="1784195"/>
            <a:ext cx="8898673" cy="4880953"/>
          </a:xfrm>
        </p:spPr>
        <p:txBody>
          <a:bodyPr>
            <a:noAutofit/>
          </a:bodyPr>
          <a:lstStyle/>
          <a:p>
            <a:pPr marL="0" indent="0">
              <a:buNone/>
            </a:pPr>
            <a:r>
              <a:rPr lang="en-US" sz="2800" dirty="0"/>
              <a:t>A patient is here for a post-partum visit. The patient is 22, African-American, and has 1 other child at home. She lives with her mom and is currently working at a fast-food restaurant. </a:t>
            </a:r>
          </a:p>
          <a:p>
            <a:pPr marL="0" indent="0">
              <a:buNone/>
            </a:pPr>
            <a:endParaRPr lang="en-US" sz="2800" dirty="0"/>
          </a:p>
          <a:p>
            <a:pPr marL="0" indent="0">
              <a:buNone/>
            </a:pPr>
            <a:r>
              <a:rPr lang="en-US" sz="2800" dirty="0"/>
              <a:t>The med student who started the visit says that the patient doesn’t want to take any birth control right now because she is worried about hormones.</a:t>
            </a:r>
          </a:p>
          <a:p>
            <a:pPr marL="0" indent="0">
              <a:buNone/>
            </a:pPr>
            <a:endParaRPr lang="en-US" sz="2800" dirty="0"/>
          </a:p>
          <a:p>
            <a:pPr marL="0" indent="0">
              <a:buNone/>
            </a:pPr>
            <a:endParaRPr lang="en-US" sz="2800" dirty="0"/>
          </a:p>
        </p:txBody>
      </p:sp>
      <p:pic>
        <p:nvPicPr>
          <p:cNvPr id="5" name="Picture 4">
            <a:extLst>
              <a:ext uri="{FF2B5EF4-FFF2-40B4-BE49-F238E27FC236}">
                <a16:creationId xmlns:a16="http://schemas.microsoft.com/office/drawing/2014/main" id="{F4854E55-0CAA-C141-9217-E015DF17CF7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150001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25167"/>
          </a:xfrm>
        </p:spPr>
        <p:txBody>
          <a:bodyPr/>
          <a:lstStyle/>
          <a:p>
            <a:r>
              <a:rPr lang="en-US" dirty="0"/>
              <a:t>Case discussion</a:t>
            </a:r>
          </a:p>
        </p:txBody>
      </p:sp>
      <p:sp>
        <p:nvSpPr>
          <p:cNvPr id="3" name="Content Placeholder 2"/>
          <p:cNvSpPr>
            <a:spLocks noGrp="1"/>
          </p:cNvSpPr>
          <p:nvPr>
            <p:ph idx="1"/>
          </p:nvPr>
        </p:nvSpPr>
        <p:spPr>
          <a:xfrm>
            <a:off x="268015" y="1984917"/>
            <a:ext cx="8576440" cy="4553311"/>
          </a:xfrm>
        </p:spPr>
        <p:txBody>
          <a:bodyPr>
            <a:noAutofit/>
          </a:bodyPr>
          <a:lstStyle/>
          <a:p>
            <a:pPr marL="0" indent="0">
              <a:buNone/>
            </a:pPr>
            <a:r>
              <a:rPr lang="en-US" sz="2800" dirty="0"/>
              <a:t>The med student is concerned that if the patient doesn’t use birth control, “she will have another unintended pregnancy.”</a:t>
            </a:r>
          </a:p>
          <a:p>
            <a:pPr marL="0" indent="0">
              <a:buNone/>
            </a:pPr>
            <a:endParaRPr lang="en-US" sz="2400" dirty="0"/>
          </a:p>
          <a:p>
            <a:pPr lvl="0"/>
            <a:r>
              <a:rPr lang="en-US" sz="2800" dirty="0"/>
              <a:t>Reflect on the experience of this patient.  What judgements or presumptions are being made about the patient’s intentions or circumstances?</a:t>
            </a:r>
          </a:p>
          <a:p>
            <a:pPr lvl="0"/>
            <a:r>
              <a:rPr lang="en-US" sz="2800" dirty="0"/>
              <a:t>How might the RJ framework be used to craft a response to this medical student?</a:t>
            </a:r>
          </a:p>
        </p:txBody>
      </p:sp>
      <p:pic>
        <p:nvPicPr>
          <p:cNvPr id="5" name="Picture 4">
            <a:extLst>
              <a:ext uri="{FF2B5EF4-FFF2-40B4-BE49-F238E27FC236}">
                <a16:creationId xmlns:a16="http://schemas.microsoft.com/office/drawing/2014/main" id="{016D7546-1A17-E549-B5ED-6CF171F3B0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3478392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327" y="914400"/>
            <a:ext cx="8697951" cy="981308"/>
          </a:xfrm>
        </p:spPr>
        <p:txBody>
          <a:bodyPr>
            <a:normAutofit/>
          </a:bodyPr>
          <a:lstStyle/>
          <a:p>
            <a:r>
              <a:rPr lang="en-US" sz="4400" dirty="0"/>
              <a:t>How do we talk about contraception?</a:t>
            </a:r>
          </a:p>
        </p:txBody>
      </p:sp>
      <p:graphicFrame>
        <p:nvGraphicFramePr>
          <p:cNvPr id="17" name="Diagram 16"/>
          <p:cNvGraphicFramePr/>
          <p:nvPr>
            <p:extLst>
              <p:ext uri="{D42A27DB-BD31-4B8C-83A1-F6EECF244321}">
                <p14:modId xmlns:p14="http://schemas.microsoft.com/office/powerpoint/2010/main" val="3964104712"/>
              </p:ext>
            </p:extLst>
          </p:nvPr>
        </p:nvGraphicFramePr>
        <p:xfrm>
          <a:off x="990600" y="2312894"/>
          <a:ext cx="6934200" cy="3630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Left-Right Arrow 1">
            <a:extLst>
              <a:ext uri="{FF2B5EF4-FFF2-40B4-BE49-F238E27FC236}">
                <a16:creationId xmlns:a16="http://schemas.microsoft.com/office/drawing/2014/main" id="{FB960A2C-EB86-6A4F-9E50-1874D0159543}"/>
              </a:ext>
            </a:extLst>
          </p:cNvPr>
          <p:cNvSpPr/>
          <p:nvPr/>
        </p:nvSpPr>
        <p:spPr>
          <a:xfrm>
            <a:off x="3845858" y="3899648"/>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3DDA33-F54D-804B-BF5B-6B1D7A096EC9}"/>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35506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F44D-ADCD-8747-BB3D-8D0B7198FDD0}"/>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E09B54B7-BFF0-B744-A2FC-1129795ECC81}"/>
              </a:ext>
            </a:extLst>
          </p:cNvPr>
          <p:cNvSpPr>
            <a:spLocks noGrp="1"/>
          </p:cNvSpPr>
          <p:nvPr>
            <p:ph idx="1"/>
          </p:nvPr>
        </p:nvSpPr>
        <p:spPr/>
        <p:txBody>
          <a:bodyPr/>
          <a:lstStyle/>
          <a:p>
            <a:pPr marL="0" indent="0">
              <a:buNone/>
            </a:pPr>
            <a:r>
              <a:rPr lang="en-US" b="1" dirty="0"/>
              <a:t>Listing all Methods</a:t>
            </a:r>
          </a:p>
          <a:p>
            <a:r>
              <a:rPr lang="en-US" dirty="0"/>
              <a:t>Providing “objective” information</a:t>
            </a:r>
          </a:p>
          <a:p>
            <a:r>
              <a:rPr lang="en-US" dirty="0"/>
              <a:t>But often not eliciting a patient’s reproductive health goals and preferences</a:t>
            </a:r>
          </a:p>
          <a:p>
            <a:endParaRPr lang="en-US" dirty="0"/>
          </a:p>
          <a:p>
            <a:pPr marL="0" indent="0">
              <a:buNone/>
            </a:pPr>
            <a:r>
              <a:rPr lang="en-US" b="1" dirty="0"/>
              <a:t>Promoting certain methods</a:t>
            </a:r>
          </a:p>
          <a:p>
            <a:r>
              <a:rPr lang="en-US" dirty="0"/>
              <a:t>Tiered effectiveness or motivational interviewing</a:t>
            </a:r>
          </a:p>
          <a:p>
            <a:r>
              <a:rPr lang="en-US" dirty="0"/>
              <a:t>Rooted in healthcare provider’s preferences or assumptions about patient priorities</a:t>
            </a:r>
          </a:p>
        </p:txBody>
      </p:sp>
      <p:pic>
        <p:nvPicPr>
          <p:cNvPr id="5" name="Picture 4">
            <a:extLst>
              <a:ext uri="{FF2B5EF4-FFF2-40B4-BE49-F238E27FC236}">
                <a16:creationId xmlns:a16="http://schemas.microsoft.com/office/drawing/2014/main" id="{90A031D5-2074-FF40-8098-1BA2AD7CEE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3063908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2836"/>
            <a:ext cx="8229600" cy="1257300"/>
          </a:xfrm>
        </p:spPr>
        <p:txBody>
          <a:bodyPr>
            <a:noAutofit/>
          </a:bodyPr>
          <a:lstStyle/>
          <a:p>
            <a:pPr algn="ctr"/>
            <a:r>
              <a:rPr lang="en-US" sz="4000" dirty="0"/>
              <a:t>Patient-Centered </a:t>
            </a:r>
            <a:br>
              <a:rPr lang="en-US" sz="4000" dirty="0"/>
            </a:br>
            <a:r>
              <a:rPr lang="en-US" sz="4000" dirty="0"/>
              <a:t>Contraceptive Counseling</a:t>
            </a:r>
          </a:p>
        </p:txBody>
      </p:sp>
      <p:sp>
        <p:nvSpPr>
          <p:cNvPr id="3" name="Content Placeholder 2"/>
          <p:cNvSpPr>
            <a:spLocks noGrp="1"/>
          </p:cNvSpPr>
          <p:nvPr>
            <p:ph idx="1"/>
          </p:nvPr>
        </p:nvSpPr>
        <p:spPr>
          <a:xfrm>
            <a:off x="457200" y="2877671"/>
            <a:ext cx="8229600" cy="3107493"/>
          </a:xfrm>
        </p:spPr>
        <p:txBody>
          <a:bodyPr>
            <a:normAutofit/>
          </a:bodyPr>
          <a:lstStyle/>
          <a:p>
            <a:pPr>
              <a:lnSpc>
                <a:spcPct val="150000"/>
              </a:lnSpc>
            </a:pPr>
            <a:r>
              <a:rPr lang="en-US" sz="2800" dirty="0"/>
              <a:t>Full range of options</a:t>
            </a:r>
          </a:p>
          <a:p>
            <a:pPr>
              <a:lnSpc>
                <a:spcPct val="150000"/>
              </a:lnSpc>
            </a:pPr>
            <a:r>
              <a:rPr lang="en-US" sz="2800" dirty="0"/>
              <a:t>Patient preferences</a:t>
            </a:r>
          </a:p>
          <a:p>
            <a:pPr>
              <a:lnSpc>
                <a:spcPct val="150000"/>
              </a:lnSpc>
            </a:pPr>
            <a:r>
              <a:rPr lang="en-US" sz="2800" dirty="0"/>
              <a:t>Maximize access</a:t>
            </a:r>
          </a:p>
        </p:txBody>
      </p:sp>
      <p:pic>
        <p:nvPicPr>
          <p:cNvPr id="4" name="Picture 3" descr="women_painting.jpg"/>
          <p:cNvPicPr>
            <a:picLocks noChangeAspect="1"/>
          </p:cNvPicPr>
          <p:nvPr/>
        </p:nvPicPr>
        <p:blipFill>
          <a:blip r:embed="rId3"/>
          <a:stretch>
            <a:fillRect/>
          </a:stretch>
        </p:blipFill>
        <p:spPr>
          <a:xfrm>
            <a:off x="5078119" y="2877671"/>
            <a:ext cx="3393528" cy="2337764"/>
          </a:xfrm>
          <a:prstGeom prst="rect">
            <a:avLst/>
          </a:prstGeom>
        </p:spPr>
      </p:pic>
      <p:pic>
        <p:nvPicPr>
          <p:cNvPr id="6" name="Picture 5">
            <a:extLst>
              <a:ext uri="{FF2B5EF4-FFF2-40B4-BE49-F238E27FC236}">
                <a16:creationId xmlns:a16="http://schemas.microsoft.com/office/drawing/2014/main" id="{3D5D9534-31ED-A447-8012-6CB85B46F9E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1061842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919" y="301646"/>
            <a:ext cx="8797771" cy="1286637"/>
          </a:xfrm>
        </p:spPr>
        <p:txBody>
          <a:bodyPr>
            <a:normAutofit/>
          </a:bodyPr>
          <a:lstStyle/>
          <a:p>
            <a:pPr algn="ctr"/>
            <a:r>
              <a:rPr lang="en-US" sz="4000" dirty="0"/>
              <a:t>So Many Options…</a:t>
            </a:r>
            <a:br>
              <a:rPr lang="en-US" sz="4000" dirty="0"/>
            </a:br>
            <a:r>
              <a:rPr lang="en-US" sz="4000" dirty="0"/>
              <a:t>How do you present them all?</a:t>
            </a:r>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t="919" b="6355"/>
          <a:stretch/>
        </p:blipFill>
        <p:spPr>
          <a:xfrm>
            <a:off x="386622" y="1667927"/>
            <a:ext cx="8455818" cy="4663440"/>
          </a:xfrm>
          <a:prstGeom prst="rect">
            <a:avLst/>
          </a:prstGeom>
        </p:spPr>
      </p:pic>
      <p:pic>
        <p:nvPicPr>
          <p:cNvPr id="7" name="Picture 6">
            <a:extLst>
              <a:ext uri="{FF2B5EF4-FFF2-40B4-BE49-F238E27FC236}">
                <a16:creationId xmlns:a16="http://schemas.microsoft.com/office/drawing/2014/main" id="{1FB714EE-55A2-3643-AF34-E37EBCEF289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169247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B30B-CCF4-E74A-9327-2408AC082893}"/>
              </a:ext>
            </a:extLst>
          </p:cNvPr>
          <p:cNvSpPr>
            <a:spLocks noGrp="1"/>
          </p:cNvSpPr>
          <p:nvPr>
            <p:ph type="title"/>
          </p:nvPr>
        </p:nvSpPr>
        <p:spPr>
          <a:xfrm>
            <a:off x="327804" y="704088"/>
            <a:ext cx="8574656" cy="1159218"/>
          </a:xfrm>
        </p:spPr>
        <p:txBody>
          <a:bodyPr>
            <a:noAutofit/>
          </a:bodyPr>
          <a:lstStyle/>
          <a:p>
            <a:r>
              <a:rPr lang="en-US" sz="4800" dirty="0"/>
              <a:t>We want to create a safe space by:</a:t>
            </a:r>
          </a:p>
        </p:txBody>
      </p:sp>
      <p:sp>
        <p:nvSpPr>
          <p:cNvPr id="3" name="Content Placeholder 2">
            <a:extLst>
              <a:ext uri="{FF2B5EF4-FFF2-40B4-BE49-F238E27FC236}">
                <a16:creationId xmlns:a16="http://schemas.microsoft.com/office/drawing/2014/main" id="{6FB74A3D-B85C-084C-AF92-EF7AA7A5BBFC}"/>
              </a:ext>
            </a:extLst>
          </p:cNvPr>
          <p:cNvSpPr>
            <a:spLocks noGrp="1"/>
          </p:cNvSpPr>
          <p:nvPr>
            <p:ph idx="1"/>
          </p:nvPr>
        </p:nvSpPr>
        <p:spPr>
          <a:xfrm>
            <a:off x="457200" y="2418080"/>
            <a:ext cx="8229600" cy="3906520"/>
          </a:xfrm>
        </p:spPr>
        <p:txBody>
          <a:bodyPr>
            <a:normAutofit/>
          </a:bodyPr>
          <a:lstStyle/>
          <a:p>
            <a:r>
              <a:rPr lang="en-US" sz="4400" dirty="0"/>
              <a:t>Listening</a:t>
            </a:r>
          </a:p>
          <a:p>
            <a:r>
              <a:rPr lang="en-US" sz="4400" dirty="0"/>
              <a:t>Not making assumptions</a:t>
            </a:r>
          </a:p>
          <a:p>
            <a:r>
              <a:rPr lang="en-US" sz="4400" dirty="0"/>
              <a:t>Elicit and address patient priorities</a:t>
            </a:r>
          </a:p>
        </p:txBody>
      </p:sp>
      <p:pic>
        <p:nvPicPr>
          <p:cNvPr id="5" name="Picture 4">
            <a:extLst>
              <a:ext uri="{FF2B5EF4-FFF2-40B4-BE49-F238E27FC236}">
                <a16:creationId xmlns:a16="http://schemas.microsoft.com/office/drawing/2014/main" id="{5C0B66F3-A0CA-4C40-91E0-AD451B5AC93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87546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71451" y="1981200"/>
            <a:ext cx="8731960" cy="4144963"/>
          </a:xfrm>
        </p:spPr>
        <p:txBody>
          <a:bodyPr>
            <a:normAutofit/>
          </a:bodyPr>
          <a:lstStyle/>
          <a:p>
            <a:pPr lvl="1">
              <a:lnSpc>
                <a:spcPct val="150000"/>
              </a:lnSpc>
            </a:pPr>
            <a:r>
              <a:rPr lang="en-US" sz="2800" dirty="0"/>
              <a:t>Bias in family planning provision</a:t>
            </a:r>
          </a:p>
          <a:p>
            <a:pPr lvl="1">
              <a:lnSpc>
                <a:spcPct val="150000"/>
              </a:lnSpc>
            </a:pPr>
            <a:r>
              <a:rPr lang="en-US" sz="2800" dirty="0"/>
              <a:t>Reproductive Justice Framework</a:t>
            </a:r>
          </a:p>
          <a:p>
            <a:pPr lvl="1">
              <a:lnSpc>
                <a:spcPct val="150000"/>
              </a:lnSpc>
            </a:pPr>
            <a:r>
              <a:rPr lang="en-US" sz="2800" dirty="0"/>
              <a:t>Contraceptive Counseling: a patient-centered approach</a:t>
            </a:r>
          </a:p>
        </p:txBody>
      </p:sp>
      <p:pic>
        <p:nvPicPr>
          <p:cNvPr id="6" name="Picture 5">
            <a:extLst>
              <a:ext uri="{FF2B5EF4-FFF2-40B4-BE49-F238E27FC236}">
                <a16:creationId xmlns:a16="http://schemas.microsoft.com/office/drawing/2014/main" id="{4D71EB48-6371-AA44-9259-E6C759F200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3939607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58457"/>
          </a:xfrm>
        </p:spPr>
        <p:txBody>
          <a:bodyPr/>
          <a:lstStyle/>
          <a:p>
            <a:r>
              <a:rPr lang="en-US" dirty="0"/>
              <a:t>Listening means…</a:t>
            </a:r>
          </a:p>
        </p:txBody>
      </p:sp>
      <p:sp>
        <p:nvSpPr>
          <p:cNvPr id="3" name="Content Placeholder 2"/>
          <p:cNvSpPr>
            <a:spLocks noGrp="1"/>
          </p:cNvSpPr>
          <p:nvPr>
            <p:ph sz="quarter" idx="4294967295"/>
          </p:nvPr>
        </p:nvSpPr>
        <p:spPr>
          <a:xfrm>
            <a:off x="457199" y="2274849"/>
            <a:ext cx="8229599" cy="4367997"/>
          </a:xfrm>
        </p:spPr>
        <p:txBody>
          <a:bodyPr>
            <a:normAutofit/>
          </a:bodyPr>
          <a:lstStyle/>
          <a:p>
            <a:r>
              <a:rPr lang="en-US" sz="3200" dirty="0"/>
              <a:t>Silence</a:t>
            </a:r>
          </a:p>
          <a:p>
            <a:endParaRPr lang="en-US" sz="3200" dirty="0"/>
          </a:p>
          <a:p>
            <a:r>
              <a:rPr lang="en-US" sz="3200" dirty="0"/>
              <a:t>Asking open-ended questions</a:t>
            </a:r>
          </a:p>
          <a:p>
            <a:endParaRPr lang="en-US" sz="3200" dirty="0"/>
          </a:p>
          <a:p>
            <a:r>
              <a:rPr lang="en-US" sz="3200" dirty="0"/>
              <a:t>Acknowledging and affirming the patient’s unique experiences and beliefs</a:t>
            </a:r>
          </a:p>
        </p:txBody>
      </p:sp>
      <p:pic>
        <p:nvPicPr>
          <p:cNvPr id="5" name="Picture 4">
            <a:extLst>
              <a:ext uri="{FF2B5EF4-FFF2-40B4-BE49-F238E27FC236}">
                <a16:creationId xmlns:a16="http://schemas.microsoft.com/office/drawing/2014/main" id="{28E34408-BDE8-DB4B-8779-C8D9007F773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195183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397"/>
            <a:ext cx="8229600" cy="1143000"/>
          </a:xfrm>
        </p:spPr>
        <p:txBody>
          <a:bodyPr/>
          <a:lstStyle/>
          <a:p>
            <a:r>
              <a:rPr lang="en-US" dirty="0"/>
              <a:t>Not assuming means…</a:t>
            </a:r>
          </a:p>
        </p:txBody>
      </p:sp>
      <p:sp>
        <p:nvSpPr>
          <p:cNvPr id="3" name="Content Placeholder 2"/>
          <p:cNvSpPr>
            <a:spLocks noGrp="1"/>
          </p:cNvSpPr>
          <p:nvPr>
            <p:ph sz="quarter" idx="4294967295"/>
          </p:nvPr>
        </p:nvSpPr>
        <p:spPr>
          <a:xfrm>
            <a:off x="568036" y="1847088"/>
            <a:ext cx="7772400" cy="4267200"/>
          </a:xfrm>
        </p:spPr>
        <p:txBody>
          <a:bodyPr>
            <a:normAutofit fontScale="92500" lnSpcReduction="20000"/>
          </a:bodyPr>
          <a:lstStyle/>
          <a:p>
            <a:endParaRPr lang="en-US" dirty="0"/>
          </a:p>
          <a:p>
            <a:r>
              <a:rPr lang="en-US" sz="3000" dirty="0"/>
              <a:t>Not taking for granted that you and the patient share the same feelings, beliefs, or understanding of medical terminology</a:t>
            </a:r>
          </a:p>
          <a:p>
            <a:endParaRPr lang="en-US" sz="3000" dirty="0"/>
          </a:p>
          <a:p>
            <a:r>
              <a:rPr lang="en-US" sz="3000" dirty="0"/>
              <a:t>ASK permission to provide information about other methods</a:t>
            </a:r>
          </a:p>
          <a:p>
            <a:pPr lvl="1"/>
            <a:endParaRPr lang="en-US" sz="3000" dirty="0"/>
          </a:p>
          <a:p>
            <a:r>
              <a:rPr lang="en-US" sz="3000" dirty="0"/>
              <a:t>You do not have The Answer, nor are you obligated to find it for the patient</a:t>
            </a:r>
          </a:p>
        </p:txBody>
      </p:sp>
      <p:pic>
        <p:nvPicPr>
          <p:cNvPr id="5" name="Picture 4">
            <a:extLst>
              <a:ext uri="{FF2B5EF4-FFF2-40B4-BE49-F238E27FC236}">
                <a16:creationId xmlns:a16="http://schemas.microsoft.com/office/drawing/2014/main" id="{F9160CE2-1F51-FC49-834C-9B6CAB89B5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379335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704087"/>
            <a:ext cx="8697951" cy="1682274"/>
          </a:xfrm>
        </p:spPr>
        <p:txBody>
          <a:bodyPr>
            <a:normAutofit fontScale="90000"/>
          </a:bodyPr>
          <a:lstStyle/>
          <a:p>
            <a:r>
              <a:rPr lang="en-US" dirty="0"/>
              <a:t>Eliciting and addressing the patient’s priorities and concerns means…</a:t>
            </a:r>
          </a:p>
        </p:txBody>
      </p:sp>
      <p:sp>
        <p:nvSpPr>
          <p:cNvPr id="3" name="Content Placeholder 2"/>
          <p:cNvSpPr>
            <a:spLocks noGrp="1"/>
          </p:cNvSpPr>
          <p:nvPr>
            <p:ph sz="quarter" idx="4294967295"/>
          </p:nvPr>
        </p:nvSpPr>
        <p:spPr>
          <a:xfrm>
            <a:off x="245327" y="2609385"/>
            <a:ext cx="8697951" cy="3990703"/>
          </a:xfrm>
        </p:spPr>
        <p:txBody>
          <a:bodyPr>
            <a:normAutofit/>
          </a:bodyPr>
          <a:lstStyle/>
          <a:p>
            <a:r>
              <a:rPr lang="en-US" sz="3200" dirty="0"/>
              <a:t>Ask about the patient’s preferences:</a:t>
            </a:r>
          </a:p>
          <a:p>
            <a:pPr lvl="1"/>
            <a:r>
              <a:rPr lang="en-US" sz="3000" dirty="0"/>
              <a:t>Getting a period (or not)</a:t>
            </a:r>
          </a:p>
          <a:p>
            <a:pPr lvl="1"/>
            <a:r>
              <a:rPr lang="en-US" sz="3000" dirty="0"/>
              <a:t>Hormones</a:t>
            </a:r>
          </a:p>
          <a:p>
            <a:pPr lvl="1"/>
            <a:r>
              <a:rPr lang="en-US" sz="3000" dirty="0"/>
              <a:t>Easily Stopped</a:t>
            </a:r>
          </a:p>
          <a:p>
            <a:pPr lvl="1"/>
            <a:r>
              <a:rPr lang="en-US" sz="3000" dirty="0"/>
              <a:t>Having something stay in your body</a:t>
            </a:r>
          </a:p>
          <a:p>
            <a:pPr lvl="1"/>
            <a:r>
              <a:rPr lang="en-US" sz="3000" dirty="0"/>
              <a:t>Effectiveness</a:t>
            </a:r>
          </a:p>
          <a:p>
            <a:endParaRPr lang="en-US" sz="3200" dirty="0"/>
          </a:p>
        </p:txBody>
      </p:sp>
      <p:pic>
        <p:nvPicPr>
          <p:cNvPr id="5" name="Picture 4">
            <a:extLst>
              <a:ext uri="{FF2B5EF4-FFF2-40B4-BE49-F238E27FC236}">
                <a16:creationId xmlns:a16="http://schemas.microsoft.com/office/drawing/2014/main" id="{E1DDBC4A-4107-CA44-8AAF-734C2960C9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236938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4" y="1165668"/>
            <a:ext cx="7502899" cy="1343787"/>
          </a:xfrm>
        </p:spPr>
        <p:txBody>
          <a:bodyPr>
            <a:noAutofit/>
          </a:bodyPr>
          <a:lstStyle/>
          <a:p>
            <a:pPr algn="ctr"/>
            <a:r>
              <a:rPr lang="en-US" sz="4400" dirty="0"/>
              <a:t>Do you need/want to get a regular period?</a:t>
            </a:r>
          </a:p>
        </p:txBody>
      </p:sp>
      <p:pic>
        <p:nvPicPr>
          <p:cNvPr id="3" name="Picture 2">
            <a:extLst>
              <a:ext uri="{FF2B5EF4-FFF2-40B4-BE49-F238E27FC236}">
                <a16:creationId xmlns:a16="http://schemas.microsoft.com/office/drawing/2014/main" id="{68B65FE2-D808-4B40-BA8A-C498315C3260}"/>
              </a:ext>
            </a:extLst>
          </p:cNvPr>
          <p:cNvPicPr>
            <a:picLocks noChangeAspect="1"/>
          </p:cNvPicPr>
          <p:nvPr/>
        </p:nvPicPr>
        <p:blipFill>
          <a:blip r:embed="rId3"/>
          <a:stretch>
            <a:fillRect/>
          </a:stretch>
        </p:blipFill>
        <p:spPr>
          <a:xfrm>
            <a:off x="1919650" y="2796639"/>
            <a:ext cx="5304700" cy="3103814"/>
          </a:xfrm>
          <a:prstGeom prst="rect">
            <a:avLst/>
          </a:prstGeom>
        </p:spPr>
      </p:pic>
      <p:pic>
        <p:nvPicPr>
          <p:cNvPr id="5" name="Picture 4">
            <a:extLst>
              <a:ext uri="{FF2B5EF4-FFF2-40B4-BE49-F238E27FC236}">
                <a16:creationId xmlns:a16="http://schemas.microsoft.com/office/drawing/2014/main" id="{24ADA8B5-EB13-3745-85F2-B6931F8FEF7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50076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42C6-8C14-1846-85B5-A097651D7975}"/>
              </a:ext>
            </a:extLst>
          </p:cNvPr>
          <p:cNvSpPr>
            <a:spLocks noGrp="1"/>
          </p:cNvSpPr>
          <p:nvPr>
            <p:ph type="title"/>
          </p:nvPr>
        </p:nvSpPr>
        <p:spPr/>
        <p:txBody>
          <a:bodyPr>
            <a:normAutofit fontScale="90000"/>
          </a:bodyPr>
          <a:lstStyle/>
          <a:p>
            <a:r>
              <a:rPr lang="en-US" dirty="0"/>
              <a:t>How do you feel about hormones?</a:t>
            </a:r>
          </a:p>
        </p:txBody>
      </p:sp>
      <p:pic>
        <p:nvPicPr>
          <p:cNvPr id="8" name="Picture 7">
            <a:extLst>
              <a:ext uri="{FF2B5EF4-FFF2-40B4-BE49-F238E27FC236}">
                <a16:creationId xmlns:a16="http://schemas.microsoft.com/office/drawing/2014/main" id="{8C4B353F-FEC6-6743-A0B9-F66377292455}"/>
              </a:ext>
            </a:extLst>
          </p:cNvPr>
          <p:cNvPicPr>
            <a:picLocks noChangeAspect="1"/>
          </p:cNvPicPr>
          <p:nvPr/>
        </p:nvPicPr>
        <p:blipFill>
          <a:blip r:embed="rId3"/>
          <a:stretch>
            <a:fillRect/>
          </a:stretch>
        </p:blipFill>
        <p:spPr>
          <a:xfrm>
            <a:off x="1587678" y="2562860"/>
            <a:ext cx="5968643" cy="3268980"/>
          </a:xfrm>
          <a:prstGeom prst="rect">
            <a:avLst/>
          </a:prstGeom>
        </p:spPr>
      </p:pic>
      <p:pic>
        <p:nvPicPr>
          <p:cNvPr id="5" name="Picture 4">
            <a:extLst>
              <a:ext uri="{FF2B5EF4-FFF2-40B4-BE49-F238E27FC236}">
                <a16:creationId xmlns:a16="http://schemas.microsoft.com/office/drawing/2014/main" id="{CF4E6CF5-4529-E948-B361-ED2EABB5259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3775579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DD93-C16E-3743-9DE3-B426391AE114}"/>
              </a:ext>
            </a:extLst>
          </p:cNvPr>
          <p:cNvSpPr>
            <a:spLocks noGrp="1"/>
          </p:cNvSpPr>
          <p:nvPr>
            <p:ph type="title"/>
          </p:nvPr>
        </p:nvSpPr>
        <p:spPr>
          <a:xfrm>
            <a:off x="457200" y="1197147"/>
            <a:ext cx="8229600" cy="1143000"/>
          </a:xfrm>
        </p:spPr>
        <p:txBody>
          <a:bodyPr>
            <a:normAutofit fontScale="90000"/>
          </a:bodyPr>
          <a:lstStyle/>
          <a:p>
            <a:pPr algn="ctr"/>
            <a:r>
              <a:rPr lang="en-US" dirty="0"/>
              <a:t>Do you want to easily stop the birth control if you don’t like it?</a:t>
            </a:r>
          </a:p>
        </p:txBody>
      </p:sp>
      <p:pic>
        <p:nvPicPr>
          <p:cNvPr id="5" name="Picture 4">
            <a:extLst>
              <a:ext uri="{FF2B5EF4-FFF2-40B4-BE49-F238E27FC236}">
                <a16:creationId xmlns:a16="http://schemas.microsoft.com/office/drawing/2014/main" id="{F8897DA4-9F28-7B4A-943F-6C2DA1231385}"/>
              </a:ext>
            </a:extLst>
          </p:cNvPr>
          <p:cNvPicPr>
            <a:picLocks noChangeAspect="1"/>
          </p:cNvPicPr>
          <p:nvPr/>
        </p:nvPicPr>
        <p:blipFill rotWithShape="1">
          <a:blip r:embed="rId3"/>
          <a:srcRect b="4104"/>
          <a:stretch/>
        </p:blipFill>
        <p:spPr>
          <a:xfrm>
            <a:off x="2016760" y="2691130"/>
            <a:ext cx="4622800" cy="3323590"/>
          </a:xfrm>
          <a:prstGeom prst="rect">
            <a:avLst/>
          </a:prstGeom>
        </p:spPr>
      </p:pic>
      <p:pic>
        <p:nvPicPr>
          <p:cNvPr id="6" name="Picture 5">
            <a:extLst>
              <a:ext uri="{FF2B5EF4-FFF2-40B4-BE49-F238E27FC236}">
                <a16:creationId xmlns:a16="http://schemas.microsoft.com/office/drawing/2014/main" id="{99F505A8-2BD6-4640-AEAC-B0A76F2E5A0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300774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7E2C-C89E-5742-BAA5-EC546CF26AE0}"/>
              </a:ext>
            </a:extLst>
          </p:cNvPr>
          <p:cNvSpPr>
            <a:spLocks noGrp="1"/>
          </p:cNvSpPr>
          <p:nvPr>
            <p:ph type="title"/>
          </p:nvPr>
        </p:nvSpPr>
        <p:spPr>
          <a:xfrm>
            <a:off x="457200" y="704088"/>
            <a:ext cx="8229600" cy="1409192"/>
          </a:xfrm>
        </p:spPr>
        <p:txBody>
          <a:bodyPr>
            <a:normAutofit fontScale="90000"/>
          </a:bodyPr>
          <a:lstStyle/>
          <a:p>
            <a:pPr algn="ctr"/>
            <a:r>
              <a:rPr lang="en-US" dirty="0"/>
              <a:t>Do you mind having something stay in your body?</a:t>
            </a:r>
          </a:p>
        </p:txBody>
      </p:sp>
      <p:pic>
        <p:nvPicPr>
          <p:cNvPr id="5" name="Picture 4">
            <a:extLst>
              <a:ext uri="{FF2B5EF4-FFF2-40B4-BE49-F238E27FC236}">
                <a16:creationId xmlns:a16="http://schemas.microsoft.com/office/drawing/2014/main" id="{55A15CB8-9D21-F145-87D6-39D8925EEA0A}"/>
              </a:ext>
            </a:extLst>
          </p:cNvPr>
          <p:cNvPicPr>
            <a:picLocks noChangeAspect="1"/>
          </p:cNvPicPr>
          <p:nvPr/>
        </p:nvPicPr>
        <p:blipFill>
          <a:blip r:embed="rId3"/>
          <a:stretch>
            <a:fillRect/>
          </a:stretch>
        </p:blipFill>
        <p:spPr>
          <a:xfrm>
            <a:off x="2133600" y="2374899"/>
            <a:ext cx="4490720" cy="3621549"/>
          </a:xfrm>
          <a:prstGeom prst="rect">
            <a:avLst/>
          </a:prstGeom>
        </p:spPr>
      </p:pic>
      <p:pic>
        <p:nvPicPr>
          <p:cNvPr id="6" name="Picture 5">
            <a:extLst>
              <a:ext uri="{FF2B5EF4-FFF2-40B4-BE49-F238E27FC236}">
                <a16:creationId xmlns:a16="http://schemas.microsoft.com/office/drawing/2014/main" id="{47CD8885-EE24-8F48-8072-E1B94127C3C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481066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B8F7-1017-B442-895C-DD89835782A1}"/>
              </a:ext>
            </a:extLst>
          </p:cNvPr>
          <p:cNvSpPr>
            <a:spLocks noGrp="1"/>
          </p:cNvSpPr>
          <p:nvPr>
            <p:ph type="title"/>
          </p:nvPr>
        </p:nvSpPr>
        <p:spPr>
          <a:xfrm>
            <a:off x="136187" y="807086"/>
            <a:ext cx="8793804" cy="1215998"/>
          </a:xfrm>
        </p:spPr>
        <p:txBody>
          <a:bodyPr>
            <a:normAutofit fontScale="90000"/>
          </a:bodyPr>
          <a:lstStyle/>
          <a:p>
            <a:pPr algn="ctr"/>
            <a:r>
              <a:rPr lang="en-US" dirty="0"/>
              <a:t>How well does this prevent pregnancy?</a:t>
            </a:r>
          </a:p>
        </p:txBody>
      </p:sp>
      <p:pic>
        <p:nvPicPr>
          <p:cNvPr id="5" name="Picture 2">
            <a:extLst>
              <a:ext uri="{FF2B5EF4-FFF2-40B4-BE49-F238E27FC236}">
                <a16:creationId xmlns:a16="http://schemas.microsoft.com/office/drawing/2014/main" id="{08F6A550-BF2E-E544-939B-A1A722680D17}"/>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348" t="17395" r="3600"/>
          <a:stretch/>
        </p:blipFill>
        <p:spPr bwMode="auto">
          <a:xfrm>
            <a:off x="1225114" y="3738202"/>
            <a:ext cx="3012141" cy="2835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C:\Users\cdehlendorf\AppData\Local\Microsoft\Windows\Temporary Internet Files\Content.Outlook\N12J0N8U\efficacy page categories.png">
            <a:extLst>
              <a:ext uri="{FF2B5EF4-FFF2-40B4-BE49-F238E27FC236}">
                <a16:creationId xmlns:a16="http://schemas.microsoft.com/office/drawing/2014/main" id="{DB126F82-407F-8042-B08B-9FF74EDD8A7C}"/>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6234" t="20488" r="6288" b="67747"/>
          <a:stretch/>
        </p:blipFill>
        <p:spPr bwMode="auto">
          <a:xfrm>
            <a:off x="1386478" y="1964719"/>
            <a:ext cx="6131858" cy="109954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B90ACA5-BD0C-D248-A17D-FF726B84639F}"/>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4902" t="17227" r="6869"/>
          <a:stretch/>
        </p:blipFill>
        <p:spPr bwMode="auto">
          <a:xfrm>
            <a:off x="4750555" y="3694750"/>
            <a:ext cx="2966684" cy="28359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EB1C18FE-20E8-EB4C-A6D5-F565704AB74E}"/>
              </a:ext>
            </a:extLst>
          </p:cNvPr>
          <p:cNvSpPr txBox="1"/>
          <p:nvPr/>
        </p:nvSpPr>
        <p:spPr>
          <a:xfrm>
            <a:off x="1719789" y="3245035"/>
            <a:ext cx="2167388" cy="400110"/>
          </a:xfrm>
          <a:prstGeom prst="rect">
            <a:avLst/>
          </a:prstGeom>
          <a:noFill/>
        </p:spPr>
        <p:txBody>
          <a:bodyPr wrap="none" rtlCol="0">
            <a:spAutoFit/>
          </a:bodyPr>
          <a:lstStyle/>
          <a:p>
            <a:r>
              <a:rPr lang="en-US" sz="2000" dirty="0"/>
              <a:t>OCP effectiveness</a:t>
            </a:r>
          </a:p>
        </p:txBody>
      </p:sp>
      <p:sp>
        <p:nvSpPr>
          <p:cNvPr id="9" name="TextBox 8">
            <a:extLst>
              <a:ext uri="{FF2B5EF4-FFF2-40B4-BE49-F238E27FC236}">
                <a16:creationId xmlns:a16="http://schemas.microsoft.com/office/drawing/2014/main" id="{087B7B0E-3070-D240-887F-D81CD891F5F4}"/>
              </a:ext>
            </a:extLst>
          </p:cNvPr>
          <p:cNvSpPr txBox="1"/>
          <p:nvPr/>
        </p:nvSpPr>
        <p:spPr>
          <a:xfrm>
            <a:off x="5199774" y="3245035"/>
            <a:ext cx="2116990" cy="400110"/>
          </a:xfrm>
          <a:prstGeom prst="rect">
            <a:avLst/>
          </a:prstGeom>
          <a:noFill/>
        </p:spPr>
        <p:txBody>
          <a:bodyPr wrap="none" rtlCol="0">
            <a:spAutoFit/>
          </a:bodyPr>
          <a:lstStyle/>
          <a:p>
            <a:r>
              <a:rPr lang="en-US" sz="2000" dirty="0"/>
              <a:t>IUD effectiveness</a:t>
            </a:r>
          </a:p>
        </p:txBody>
      </p:sp>
      <p:pic>
        <p:nvPicPr>
          <p:cNvPr id="10" name="Picture 9">
            <a:extLst>
              <a:ext uri="{FF2B5EF4-FFF2-40B4-BE49-F238E27FC236}">
                <a16:creationId xmlns:a16="http://schemas.microsoft.com/office/drawing/2014/main" id="{2941E738-B55D-AB40-927D-B5455DD4745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981021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mecchart.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66558"/>
            <a:ext cx="9144000" cy="6303323"/>
          </a:xfrm>
          <a:prstGeom prst="rect">
            <a:avLst/>
          </a:prstGeom>
        </p:spPr>
      </p:pic>
    </p:spTree>
    <p:extLst>
      <p:ext uri="{BB962C8B-B14F-4D97-AF65-F5344CB8AC3E}">
        <p14:creationId xmlns:p14="http://schemas.microsoft.com/office/powerpoint/2010/main" val="245770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1078830"/>
            <a:ext cx="7543800" cy="851570"/>
          </a:xfrm>
        </p:spPr>
        <p:txBody>
          <a:bodyPr/>
          <a:lstStyle/>
          <a:p>
            <a:r>
              <a:rPr lang="en-US" dirty="0"/>
              <a:t>Case for discussion</a:t>
            </a:r>
          </a:p>
        </p:txBody>
      </p:sp>
      <p:sp>
        <p:nvSpPr>
          <p:cNvPr id="3" name="Content Placeholder 2"/>
          <p:cNvSpPr>
            <a:spLocks noGrp="1"/>
          </p:cNvSpPr>
          <p:nvPr>
            <p:ph idx="1"/>
          </p:nvPr>
        </p:nvSpPr>
        <p:spPr>
          <a:xfrm>
            <a:off x="802386" y="2264323"/>
            <a:ext cx="7543800" cy="4177117"/>
          </a:xfrm>
        </p:spPr>
        <p:txBody>
          <a:bodyPr>
            <a:normAutofit/>
          </a:bodyPr>
          <a:lstStyle/>
          <a:p>
            <a:pPr marL="0" indent="0">
              <a:buNone/>
            </a:pPr>
            <a:r>
              <a:rPr lang="en-US" dirty="0"/>
              <a:t>A patient had her IUD inserted a few months ago in your clinic and returned with problems (pain, bleeding, headaches) and requested removal. </a:t>
            </a:r>
          </a:p>
          <a:p>
            <a:pPr marL="0" indent="0">
              <a:buNone/>
            </a:pPr>
            <a:endParaRPr lang="en-US" dirty="0"/>
          </a:p>
          <a:p>
            <a:pPr marL="0" indent="0">
              <a:buNone/>
            </a:pPr>
            <a:r>
              <a:rPr lang="en-US" dirty="0"/>
              <a:t>Your colleague says not to remove the device because she hasn’t tried anything to alleviate her symptoms.</a:t>
            </a:r>
          </a:p>
          <a:p>
            <a:pPr marL="0" indent="0">
              <a:buNone/>
            </a:pPr>
            <a:endParaRPr lang="en-US" dirty="0"/>
          </a:p>
          <a:p>
            <a:pPr marL="0" indent="0">
              <a:buNone/>
            </a:pPr>
            <a:r>
              <a:rPr lang="en-US" dirty="0"/>
              <a:t>What do you say to her?</a:t>
            </a:r>
          </a:p>
        </p:txBody>
      </p:sp>
      <p:pic>
        <p:nvPicPr>
          <p:cNvPr id="5" name="Picture 4">
            <a:extLst>
              <a:ext uri="{FF2B5EF4-FFF2-40B4-BE49-F238E27FC236}">
                <a16:creationId xmlns:a16="http://schemas.microsoft.com/office/drawing/2014/main" id="{CB2E0E23-C1CE-BC41-8A4A-564435C213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154973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14675" y="3205544"/>
            <a:ext cx="2900363" cy="1934956"/>
          </a:xfrm>
          <a:prstGeom prst="rect">
            <a:avLst/>
          </a:prstGeom>
        </p:spPr>
      </p:pic>
      <p:sp>
        <p:nvSpPr>
          <p:cNvPr id="6" name="TextBox 5"/>
          <p:cNvSpPr txBox="1"/>
          <p:nvPr/>
        </p:nvSpPr>
        <p:spPr>
          <a:xfrm>
            <a:off x="1222567" y="784650"/>
            <a:ext cx="6684578" cy="1631216"/>
          </a:xfrm>
          <a:prstGeom prst="rect">
            <a:avLst/>
          </a:prstGeom>
          <a:noFill/>
        </p:spPr>
        <p:txBody>
          <a:bodyPr wrap="square" rtlCol="0">
            <a:spAutoFit/>
          </a:bodyPr>
          <a:lstStyle/>
          <a:p>
            <a:pPr algn="ctr"/>
            <a:r>
              <a:rPr lang="en-US" sz="5000" dirty="0">
                <a:solidFill>
                  <a:srgbClr val="04617B"/>
                </a:solidFill>
                <a:latin typeface="Calibri"/>
                <a:ea typeface="+mj-ea"/>
                <a:cs typeface="+mj-cs"/>
              </a:rPr>
              <a:t>Do all patients have the same options?</a:t>
            </a:r>
            <a:endParaRPr lang="en-US" sz="4000" dirty="0"/>
          </a:p>
        </p:txBody>
      </p:sp>
      <p:pic>
        <p:nvPicPr>
          <p:cNvPr id="5" name="Picture 4">
            <a:extLst>
              <a:ext uri="{FF2B5EF4-FFF2-40B4-BE49-F238E27FC236}">
                <a16:creationId xmlns:a16="http://schemas.microsoft.com/office/drawing/2014/main" id="{FC193016-575C-A548-94F5-61CB881D206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2098729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FF08-32AB-D644-B660-AEFBA73099CF}"/>
              </a:ext>
            </a:extLst>
          </p:cNvPr>
          <p:cNvSpPr>
            <a:spLocks noGrp="1"/>
          </p:cNvSpPr>
          <p:nvPr>
            <p:ph type="title"/>
          </p:nvPr>
        </p:nvSpPr>
        <p:spPr>
          <a:xfrm>
            <a:off x="457200" y="704088"/>
            <a:ext cx="8229600" cy="700966"/>
          </a:xfrm>
        </p:spPr>
        <p:txBody>
          <a:bodyPr>
            <a:normAutofit fontScale="90000"/>
          </a:bodyPr>
          <a:lstStyle/>
          <a:p>
            <a:r>
              <a:rPr lang="en-US" dirty="0"/>
              <a:t>RHEDI resources</a:t>
            </a:r>
          </a:p>
        </p:txBody>
      </p:sp>
      <p:sp>
        <p:nvSpPr>
          <p:cNvPr id="4" name="TextBox 3">
            <a:extLst>
              <a:ext uri="{FF2B5EF4-FFF2-40B4-BE49-F238E27FC236}">
                <a16:creationId xmlns:a16="http://schemas.microsoft.com/office/drawing/2014/main" id="{B7267B36-B5CA-D640-82A8-6D6A1351B40D}"/>
              </a:ext>
            </a:extLst>
          </p:cNvPr>
          <p:cNvSpPr txBox="1"/>
          <p:nvPr/>
        </p:nvSpPr>
        <p:spPr>
          <a:xfrm>
            <a:off x="434898" y="1256739"/>
            <a:ext cx="4977260" cy="369332"/>
          </a:xfrm>
          <a:prstGeom prst="rect">
            <a:avLst/>
          </a:prstGeom>
          <a:noFill/>
        </p:spPr>
        <p:txBody>
          <a:bodyPr wrap="none" rtlCol="0">
            <a:spAutoFit/>
          </a:bodyPr>
          <a:lstStyle/>
          <a:p>
            <a:r>
              <a:rPr lang="en-US" dirty="0"/>
              <a:t>https://</a:t>
            </a:r>
            <a:r>
              <a:rPr lang="en-US" dirty="0" err="1"/>
              <a:t>rhedi.org</a:t>
            </a:r>
            <a:r>
              <a:rPr lang="en-US" dirty="0"/>
              <a:t>/education/contraceptive-care/</a:t>
            </a:r>
          </a:p>
        </p:txBody>
      </p:sp>
      <p:pic>
        <p:nvPicPr>
          <p:cNvPr id="6" name="Picture 5" descr="A screenshot of a cell phone&#10;&#10;Description automatically generated">
            <a:extLst>
              <a:ext uri="{FF2B5EF4-FFF2-40B4-BE49-F238E27FC236}">
                <a16:creationId xmlns:a16="http://schemas.microsoft.com/office/drawing/2014/main" id="{616BD58F-2241-564B-8D9E-FE9F8CE89BE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7324" y="1732413"/>
            <a:ext cx="7292344" cy="4911019"/>
          </a:xfrm>
          <a:prstGeom prst="rect">
            <a:avLst/>
          </a:prstGeom>
        </p:spPr>
      </p:pic>
      <p:pic>
        <p:nvPicPr>
          <p:cNvPr id="5" name="Picture 4">
            <a:extLst>
              <a:ext uri="{FF2B5EF4-FFF2-40B4-BE49-F238E27FC236}">
                <a16:creationId xmlns:a16="http://schemas.microsoft.com/office/drawing/2014/main" id="{5AD84DDE-1CE9-0644-8FAD-5CFA180D43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730158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5121" y="4114230"/>
            <a:ext cx="3718560" cy="1807284"/>
          </a:xfrm>
        </p:spPr>
        <p:txBody>
          <a:bodyPr>
            <a:noAutofit/>
          </a:bodyPr>
          <a:lstStyle/>
          <a:p>
            <a:pPr algn="l"/>
            <a:r>
              <a:rPr lang="en-US" sz="6000" dirty="0">
                <a:solidFill>
                  <a:schemeClr val="tx1">
                    <a:lumMod val="95000"/>
                  </a:schemeClr>
                </a:solidFill>
              </a:rPr>
              <a:t>Discussion</a:t>
            </a:r>
            <a:br>
              <a:rPr lang="en-US" sz="6000" dirty="0">
                <a:solidFill>
                  <a:schemeClr val="tx1">
                    <a:lumMod val="95000"/>
                  </a:schemeClr>
                </a:solidFill>
              </a:rPr>
            </a:br>
            <a:endParaRPr lang="en-US" sz="4400" dirty="0">
              <a:solidFill>
                <a:schemeClr val="tx1">
                  <a:lumMod val="95000"/>
                </a:schemeClr>
              </a:solidFill>
            </a:endParaRPr>
          </a:p>
        </p:txBody>
      </p:sp>
      <p:pic>
        <p:nvPicPr>
          <p:cNvPr id="3076" name="Picture 4" descr="http://www.hybridsunshine.com/wp-content/uploads/2014/06/Confu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404302"/>
            <a:ext cx="2857500" cy="284797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
            <a:extLst>
              <a:ext uri="{FF2B5EF4-FFF2-40B4-BE49-F238E27FC236}">
                <a16:creationId xmlns:a16="http://schemas.microsoft.com/office/drawing/2014/main" id="{38D11A88-9D6B-6444-A931-A4FA7C9EF5C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62955" y="5744185"/>
            <a:ext cx="1981045" cy="111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73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614856" y="1172544"/>
            <a:ext cx="7928586" cy="742950"/>
          </a:xfrm>
        </p:spPr>
        <p:txBody>
          <a:bodyPr>
            <a:normAutofit fontScale="90000"/>
          </a:bodyPr>
          <a:lstStyle/>
          <a:p>
            <a:r>
              <a:rPr lang="en-US" dirty="0">
                <a:ea typeface="ＭＳ Ｐゴシック" charset="0"/>
              </a:rPr>
              <a:t>Bias in family planning</a:t>
            </a:r>
          </a:p>
        </p:txBody>
      </p:sp>
      <p:sp>
        <p:nvSpPr>
          <p:cNvPr id="57346" name="Content Placeholder 2"/>
          <p:cNvSpPr>
            <a:spLocks noGrp="1"/>
          </p:cNvSpPr>
          <p:nvPr>
            <p:ph idx="1"/>
          </p:nvPr>
        </p:nvSpPr>
        <p:spPr>
          <a:xfrm>
            <a:off x="476577" y="1910862"/>
            <a:ext cx="8066867" cy="3833446"/>
          </a:xfrm>
        </p:spPr>
        <p:txBody>
          <a:bodyPr>
            <a:normAutofit fontScale="77500" lnSpcReduction="20000"/>
          </a:bodyPr>
          <a:lstStyle/>
          <a:p>
            <a:pPr eaLnBrk="1" hangingPunct="1"/>
            <a:endParaRPr lang="en-US" dirty="0">
              <a:latin typeface="Century Gothic"/>
              <a:ea typeface="ＭＳ Ｐゴシック" charset="0"/>
              <a:cs typeface="Century Gothic"/>
            </a:endParaRPr>
          </a:p>
          <a:p>
            <a:r>
              <a:rPr lang="en-US" dirty="0">
                <a:ea typeface="ＭＳ Ｐゴシック" charset="0"/>
                <a:cs typeface="Century Gothic"/>
              </a:rPr>
              <a:t>Low-income women of color more likely to report being advised to limit their childbearing than are middle-class white women</a:t>
            </a:r>
          </a:p>
          <a:p>
            <a:endParaRPr lang="en-US" dirty="0">
              <a:ea typeface="ＭＳ Ｐゴシック" charset="0"/>
              <a:cs typeface="Century Gothic"/>
            </a:endParaRPr>
          </a:p>
          <a:p>
            <a:r>
              <a:rPr lang="en-US" dirty="0">
                <a:ea typeface="ＭＳ Ｐゴシック" charset="0"/>
                <a:cs typeface="Century Gothic"/>
              </a:rPr>
              <a:t>Black women are more likely than white women to report having been pressured by a clinician to use contraception</a:t>
            </a:r>
          </a:p>
          <a:p>
            <a:endParaRPr lang="en-US" dirty="0">
              <a:ea typeface="ＭＳ Ｐゴシック" charset="0"/>
              <a:cs typeface="Century Gothic"/>
            </a:endParaRPr>
          </a:p>
          <a:p>
            <a:r>
              <a:rPr lang="en-US" dirty="0">
                <a:ea typeface="ＭＳ Ｐゴシック" charset="0"/>
              </a:rPr>
              <a:t>In a survey of black women, 28% reported being pressured to start one type of method when they preferred another</a:t>
            </a:r>
          </a:p>
          <a:p>
            <a:pPr marL="0" indent="0">
              <a:buNone/>
            </a:pPr>
            <a:endParaRPr lang="en-US" altLang="en-US" b="1" dirty="0"/>
          </a:p>
          <a:p>
            <a:r>
              <a:rPr lang="en-US" altLang="en-US" dirty="0"/>
              <a:t>Providers are more likely to agree to sterilize minority and poor women than white middle or upper class women</a:t>
            </a:r>
          </a:p>
          <a:p>
            <a:endParaRPr lang="en-US" dirty="0">
              <a:ea typeface="ＭＳ Ｐゴシック" charset="0"/>
            </a:endParaRPr>
          </a:p>
          <a:p>
            <a:endParaRPr lang="en-US" dirty="0">
              <a:latin typeface="Century Gothic"/>
              <a:ea typeface="ＭＳ Ｐゴシック" charset="0"/>
              <a:cs typeface="Century Gothic"/>
            </a:endParaRPr>
          </a:p>
          <a:p>
            <a:endParaRPr lang="en-US" sz="1800" dirty="0">
              <a:latin typeface="Century Gothic"/>
              <a:ea typeface="ＭＳ Ｐゴシック" charset="0"/>
              <a:cs typeface="Century Gothic"/>
            </a:endParaRPr>
          </a:p>
        </p:txBody>
      </p:sp>
      <p:sp>
        <p:nvSpPr>
          <p:cNvPr id="57347" name="TextBox 3"/>
          <p:cNvSpPr txBox="1">
            <a:spLocks noChangeArrowheads="1"/>
          </p:cNvSpPr>
          <p:nvPr/>
        </p:nvSpPr>
        <p:spPr bwMode="auto">
          <a:xfrm>
            <a:off x="-270896" y="5951711"/>
            <a:ext cx="3327938"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050" dirty="0">
                <a:latin typeface="+mj-lt"/>
              </a:rPr>
              <a:t>Downing: </a:t>
            </a:r>
            <a:r>
              <a:rPr lang="en-US" sz="1050" i="1" dirty="0">
                <a:latin typeface="+mj-lt"/>
              </a:rPr>
              <a:t>Am J Public Health</a:t>
            </a:r>
            <a:r>
              <a:rPr lang="en-US" sz="1050" dirty="0">
                <a:latin typeface="+mj-lt"/>
              </a:rPr>
              <a:t>, 2007</a:t>
            </a:r>
          </a:p>
          <a:p>
            <a:pPr algn="r"/>
            <a:r>
              <a:rPr lang="en-US" sz="1050" dirty="0">
                <a:latin typeface="+mj-lt"/>
              </a:rPr>
              <a:t>Becker: </a:t>
            </a:r>
            <a:r>
              <a:rPr lang="en-US" sz="1050" i="1" dirty="0" err="1">
                <a:latin typeface="+mj-lt"/>
              </a:rPr>
              <a:t>Perspect</a:t>
            </a:r>
            <a:r>
              <a:rPr lang="en-US" sz="1050" i="1" dirty="0">
                <a:latin typeface="+mj-lt"/>
              </a:rPr>
              <a:t> Sex </a:t>
            </a:r>
            <a:r>
              <a:rPr lang="en-US" sz="1050" i="1" dirty="0" err="1">
                <a:latin typeface="+mj-lt"/>
              </a:rPr>
              <a:t>Reprod</a:t>
            </a:r>
            <a:r>
              <a:rPr lang="en-US" sz="1050" i="1" dirty="0">
                <a:latin typeface="+mj-lt"/>
              </a:rPr>
              <a:t> Health</a:t>
            </a:r>
            <a:r>
              <a:rPr lang="en-US" sz="1050" dirty="0">
                <a:latin typeface="+mj-lt"/>
              </a:rPr>
              <a:t>, 2008</a:t>
            </a:r>
          </a:p>
          <a:p>
            <a:pPr algn="r"/>
            <a:r>
              <a:rPr lang="en-US" sz="1050" dirty="0" err="1">
                <a:latin typeface="+mj-lt"/>
              </a:rPr>
              <a:t>Thorburn</a:t>
            </a:r>
            <a:r>
              <a:rPr lang="en-US" sz="1050" dirty="0">
                <a:latin typeface="+mj-lt"/>
              </a:rPr>
              <a:t>: </a:t>
            </a:r>
            <a:r>
              <a:rPr lang="en-US" sz="1050" i="1" dirty="0">
                <a:latin typeface="+mj-lt"/>
              </a:rPr>
              <a:t>Women Health</a:t>
            </a:r>
            <a:r>
              <a:rPr lang="en-US" sz="1050" dirty="0">
                <a:latin typeface="+mj-lt"/>
              </a:rPr>
              <a:t>, 2005</a:t>
            </a:r>
          </a:p>
          <a:p>
            <a:pPr algn="r"/>
            <a:r>
              <a:rPr lang="en-US" altLang="en-US" sz="1050" i="1" dirty="0">
                <a:latin typeface="+mn-lt"/>
                <a:cs typeface="Arial" pitchFamily="34" charset="0"/>
              </a:rPr>
              <a:t>Jackson, Unpublished data</a:t>
            </a:r>
          </a:p>
          <a:p>
            <a:pPr algn="r"/>
            <a:endParaRPr lang="en-US" sz="1050" dirty="0">
              <a:latin typeface="+mj-lt"/>
            </a:endParaRPr>
          </a:p>
          <a:p>
            <a:pPr algn="r"/>
            <a:endParaRPr lang="en-US" sz="1050" dirty="0">
              <a:latin typeface="+mj-lt"/>
            </a:endParaRPr>
          </a:p>
        </p:txBody>
      </p:sp>
      <p:pic>
        <p:nvPicPr>
          <p:cNvPr id="6" name="Picture 5">
            <a:extLst>
              <a:ext uri="{FF2B5EF4-FFF2-40B4-BE49-F238E27FC236}">
                <a16:creationId xmlns:a16="http://schemas.microsoft.com/office/drawing/2014/main" id="{FD37835D-EA0C-0A46-A952-2B57FE317C2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877891968"/>
      </p:ext>
    </p:extLst>
  </p:cSld>
  <p:clrMapOvr>
    <a:masterClrMapping/>
  </p:clrMapOvr>
  <mc:AlternateContent xmlns:mc="http://schemas.openxmlformats.org/markup-compatibility/2006" xmlns:p14="http://schemas.microsoft.com/office/powerpoint/2010/main">
    <mc:Choice Requires="p14">
      <p:transition spd="slow" p14:dur="2000" advTm="15404"/>
    </mc:Choice>
    <mc:Fallback xmlns="">
      <p:transition xmlns:p14="http://schemas.microsoft.com/office/powerpoint/2010/main" spd="slow" advTm="1540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bias in counseling</a:t>
            </a:r>
          </a:p>
        </p:txBody>
      </p:sp>
      <p:sp>
        <p:nvSpPr>
          <p:cNvPr id="3" name="Content Placeholder 2"/>
          <p:cNvSpPr>
            <a:spLocks noGrp="1"/>
          </p:cNvSpPr>
          <p:nvPr>
            <p:ph idx="1"/>
          </p:nvPr>
        </p:nvSpPr>
        <p:spPr>
          <a:xfrm>
            <a:off x="457200" y="1935479"/>
            <a:ext cx="8229600" cy="4512617"/>
          </a:xfrm>
        </p:spPr>
        <p:txBody>
          <a:bodyPr>
            <a:normAutofit fontScale="92500"/>
          </a:bodyPr>
          <a:lstStyle/>
          <a:p>
            <a:pPr marL="0" indent="0">
              <a:buNone/>
            </a:pPr>
            <a:r>
              <a:rPr lang="en-US" altLang="en-US" dirty="0"/>
              <a:t>Research question: Are there biases in counseling about the IUD? </a:t>
            </a:r>
          </a:p>
          <a:p>
            <a:pPr marL="0" indent="0">
              <a:buNone/>
            </a:pPr>
            <a:endParaRPr lang="en-US" altLang="en-US" dirty="0"/>
          </a:p>
          <a:p>
            <a:pPr marL="0" indent="0">
              <a:buNone/>
            </a:pPr>
            <a:r>
              <a:rPr lang="en-US" altLang="en-US" dirty="0"/>
              <a:t>Methods:</a:t>
            </a:r>
          </a:p>
          <a:p>
            <a:pPr lvl="1"/>
            <a:r>
              <a:rPr lang="en-US" altLang="en-US" dirty="0"/>
              <a:t>524 health care providers at national conferences</a:t>
            </a:r>
          </a:p>
          <a:p>
            <a:pPr lvl="1"/>
            <a:r>
              <a:rPr lang="en-US" altLang="en-US" dirty="0"/>
              <a:t>Shown 1 of 18 videos of standardized patients with varying presentations of race and SES and gynecologic risk factors</a:t>
            </a:r>
          </a:p>
          <a:p>
            <a:pPr lvl="1"/>
            <a:r>
              <a:rPr lang="en-US" dirty="0"/>
              <a:t>Providers indicated whether they would recommend </a:t>
            </a:r>
            <a:r>
              <a:rPr lang="en-US" dirty="0" err="1"/>
              <a:t>levonorgestrel</a:t>
            </a:r>
            <a:r>
              <a:rPr lang="en-US" dirty="0"/>
              <a:t> intrauterine contraception (IUC)</a:t>
            </a:r>
          </a:p>
          <a:p>
            <a:pPr lvl="1"/>
            <a:r>
              <a:rPr lang="en-US" altLang="en-US" dirty="0"/>
              <a:t>Analysis done on 173 responses to the patients with </a:t>
            </a:r>
            <a:r>
              <a:rPr lang="en-US" altLang="en-US" b="1" dirty="0"/>
              <a:t>no risk factors</a:t>
            </a:r>
          </a:p>
          <a:p>
            <a:endParaRPr lang="en-US" dirty="0"/>
          </a:p>
        </p:txBody>
      </p:sp>
      <p:sp>
        <p:nvSpPr>
          <p:cNvPr id="5" name="TextBox 4"/>
          <p:cNvSpPr txBox="1"/>
          <p:nvPr/>
        </p:nvSpPr>
        <p:spPr>
          <a:xfrm>
            <a:off x="457200" y="6409529"/>
            <a:ext cx="3028950" cy="253916"/>
          </a:xfrm>
          <a:prstGeom prst="rect">
            <a:avLst/>
          </a:prstGeom>
          <a:noFill/>
        </p:spPr>
        <p:txBody>
          <a:bodyPr wrap="square" rtlCol="0">
            <a:spAutoFit/>
          </a:bodyPr>
          <a:lstStyle/>
          <a:p>
            <a:pPr algn="r"/>
            <a:r>
              <a:rPr lang="en-US" sz="1050" dirty="0" err="1">
                <a:latin typeface="+mj-lt"/>
              </a:rPr>
              <a:t>Dehlendorf</a:t>
            </a:r>
            <a:r>
              <a:rPr lang="en-US" sz="1050" dirty="0">
                <a:latin typeface="+mj-lt"/>
              </a:rPr>
              <a:t>:</a:t>
            </a:r>
            <a:r>
              <a:rPr lang="en-US" sz="1050" i="1" dirty="0">
                <a:latin typeface="+mj-lt"/>
              </a:rPr>
              <a:t> Am J </a:t>
            </a:r>
            <a:r>
              <a:rPr lang="en-US" sz="1050" i="1" dirty="0" err="1">
                <a:latin typeface="+mj-lt"/>
              </a:rPr>
              <a:t>Obstet</a:t>
            </a:r>
            <a:r>
              <a:rPr lang="en-US" sz="1050" i="1" dirty="0">
                <a:latin typeface="+mj-lt"/>
              </a:rPr>
              <a:t> </a:t>
            </a:r>
            <a:r>
              <a:rPr lang="en-US" sz="1050" i="1" dirty="0" err="1">
                <a:latin typeface="+mj-lt"/>
              </a:rPr>
              <a:t>Gynecol</a:t>
            </a:r>
            <a:r>
              <a:rPr lang="en-US" sz="1050" dirty="0">
                <a:latin typeface="+mj-lt"/>
              </a:rPr>
              <a:t>: 2010</a:t>
            </a:r>
          </a:p>
        </p:txBody>
      </p:sp>
      <p:pic>
        <p:nvPicPr>
          <p:cNvPr id="7" name="Picture 6">
            <a:extLst>
              <a:ext uri="{FF2B5EF4-FFF2-40B4-BE49-F238E27FC236}">
                <a16:creationId xmlns:a16="http://schemas.microsoft.com/office/drawing/2014/main" id="{47538342-08D3-1748-969A-8F4A18BDAD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210388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a:spLocks noGrp="1" noChangeArrowheads="1"/>
          </p:cNvSpPr>
          <p:nvPr>
            <p:ph type="title"/>
          </p:nvPr>
        </p:nvSpPr>
        <p:spPr>
          <a:xfrm>
            <a:off x="1375173" y="1010844"/>
            <a:ext cx="5436394" cy="696515"/>
          </a:xfrm>
          <a:noFill/>
          <a:extLst>
            <a:ext uri="{91240B29-F687-4f45-9708-019B960494DF}">
              <a14:hiddenLine xmlns:a14="http://schemas.microsoft.com/office/drawing/2010/main" xmlns="" w="9525">
                <a:solidFill>
                  <a:schemeClr val="tx1"/>
                </a:solidFill>
                <a:miter lim="800000"/>
                <a:headEnd/>
                <a:tailEnd/>
              </a14:hiddenLine>
            </a:ext>
          </a:extLst>
        </p:spPr>
        <p:txBody>
          <a:bodyPr>
            <a:normAutofit fontScale="90000"/>
          </a:bodyPr>
          <a:lstStyle/>
          <a:p>
            <a:pPr eaLnBrk="1" hangingPunct="1">
              <a:spcBef>
                <a:spcPct val="50000"/>
              </a:spcBef>
            </a:pPr>
            <a:r>
              <a:rPr lang="en-US" altLang="en-US" dirty="0"/>
              <a:t>The “Patients”</a:t>
            </a:r>
          </a:p>
        </p:txBody>
      </p:sp>
      <p:pic>
        <p:nvPicPr>
          <p:cNvPr id="38915" name="Picture 3"/>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l="9194" r="8474"/>
          <a:stretch/>
        </p:blipFill>
        <p:spPr>
          <a:xfrm>
            <a:off x="399598" y="1707362"/>
            <a:ext cx="2587925" cy="1727597"/>
          </a:xfrm>
          <a:noFill/>
          <a:extLst>
            <a:ext uri="{91240B29-F687-4f45-9708-019B960494DF}">
              <a14:hiddenLine xmlns:a14="http://schemas.microsoft.com/office/drawing/2010/main" xmlns="" w="9525">
                <a:solidFill>
                  <a:schemeClr val="tx1"/>
                </a:solidFill>
                <a:miter lim="800000"/>
                <a:headEnd/>
                <a:tailEnd/>
              </a14:hiddenLine>
            </a:ext>
          </a:extLst>
        </p:spPr>
      </p:pic>
      <p:pic>
        <p:nvPicPr>
          <p:cNvPr id="38916"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474" r="8371"/>
          <a:stretch/>
        </p:blipFill>
        <p:spPr bwMode="auto">
          <a:xfrm>
            <a:off x="3243663" y="1707357"/>
            <a:ext cx="2613804" cy="172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917"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8679" r="8165"/>
          <a:stretch/>
        </p:blipFill>
        <p:spPr bwMode="auto">
          <a:xfrm>
            <a:off x="6144512" y="1706170"/>
            <a:ext cx="2613805" cy="1727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8794" r="8322"/>
          <a:stretch/>
        </p:blipFill>
        <p:spPr bwMode="auto">
          <a:xfrm>
            <a:off x="399598" y="3646891"/>
            <a:ext cx="2587925" cy="1717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8895" r="8220"/>
          <a:stretch/>
        </p:blipFill>
        <p:spPr>
          <a:xfrm>
            <a:off x="3243666" y="3646885"/>
            <a:ext cx="2652623" cy="1749029"/>
          </a:xfrm>
          <a:prstGeom prst="rect">
            <a:avLst/>
          </a:prstGeom>
        </p:spPr>
      </p:pic>
      <p:pic>
        <p:nvPicPr>
          <p:cNvPr id="8" name="Picture 3"/>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8336" r="8507"/>
          <a:stretch/>
        </p:blipFill>
        <p:spPr bwMode="auto">
          <a:xfrm>
            <a:off x="6144509" y="3646885"/>
            <a:ext cx="2613804" cy="172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801C07A-98F8-9340-B195-F967D5C3C61C}"/>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25551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6302" y="751840"/>
            <a:ext cx="8091397" cy="1378339"/>
          </a:xfrm>
        </p:spPr>
        <p:txBody>
          <a:bodyPr>
            <a:normAutofit/>
          </a:bodyPr>
          <a:lstStyle/>
          <a:p>
            <a:pPr>
              <a:lnSpc>
                <a:spcPct val="100000"/>
              </a:lnSpc>
            </a:pPr>
            <a:r>
              <a:rPr lang="en-US" sz="4000" dirty="0"/>
              <a:t>Recommendations differ by patient race and class</a:t>
            </a:r>
          </a:p>
        </p:txBody>
      </p:sp>
      <p:sp>
        <p:nvSpPr>
          <p:cNvPr id="5" name="Content Placeholder 4"/>
          <p:cNvSpPr>
            <a:spLocks noGrp="1"/>
          </p:cNvSpPr>
          <p:nvPr>
            <p:ph idx="1"/>
          </p:nvPr>
        </p:nvSpPr>
        <p:spPr>
          <a:xfrm>
            <a:off x="526301" y="2130179"/>
            <a:ext cx="8091397" cy="3971076"/>
          </a:xfrm>
        </p:spPr>
        <p:txBody>
          <a:bodyPr>
            <a:noAutofit/>
          </a:bodyPr>
          <a:lstStyle/>
          <a:p>
            <a:pPr marL="0" indent="0">
              <a:buNone/>
            </a:pPr>
            <a:endParaRPr lang="en-US" sz="2000" dirty="0"/>
          </a:p>
          <a:p>
            <a:pPr>
              <a:buFont typeface="Wingdings" pitchFamily="2" charset="2"/>
              <a:buChar char="Ø"/>
            </a:pPr>
            <a:r>
              <a:rPr lang="en-US" sz="2000" dirty="0"/>
              <a:t>Providers were more likely to recommend IUD to:</a:t>
            </a:r>
          </a:p>
          <a:p>
            <a:pPr lvl="1"/>
            <a:r>
              <a:rPr lang="en-US" sz="2000" dirty="0"/>
              <a:t>High SES &gt;&gt; Low SES</a:t>
            </a:r>
          </a:p>
          <a:p>
            <a:pPr lvl="1"/>
            <a:r>
              <a:rPr lang="en-US" sz="2000" dirty="0"/>
              <a:t>Black women &gt;&gt; white women</a:t>
            </a:r>
          </a:p>
          <a:p>
            <a:pPr lvl="1"/>
            <a:r>
              <a:rPr lang="en-US" sz="2000" dirty="0"/>
              <a:t>Low SES women of color &gt;&gt; Low SES white women</a:t>
            </a:r>
          </a:p>
          <a:p>
            <a:pPr lvl="1"/>
            <a:endParaRPr lang="en-US" sz="2000" dirty="0"/>
          </a:p>
          <a:p>
            <a:pPr>
              <a:spcAft>
                <a:spcPts val="900"/>
              </a:spcAft>
              <a:buFont typeface="Wingdings" panose="05000000000000000000" pitchFamily="2" charset="2"/>
              <a:buChar char="Ø"/>
            </a:pPr>
            <a:r>
              <a:rPr lang="en-US" sz="2000" dirty="0"/>
              <a:t>No racial/ethnic difference in recommendations among high SES women</a:t>
            </a:r>
          </a:p>
          <a:p>
            <a:pPr>
              <a:spcAft>
                <a:spcPts val="900"/>
              </a:spcAft>
              <a:buFont typeface="Wingdings" panose="05000000000000000000" pitchFamily="2" charset="2"/>
              <a:buChar char="Ø"/>
            </a:pPr>
            <a:r>
              <a:rPr lang="en-US" sz="2000" dirty="0"/>
              <a:t>Providers’ implicit biases impacted the way that they provide contraceptive counseling</a:t>
            </a:r>
          </a:p>
        </p:txBody>
      </p:sp>
      <p:sp>
        <p:nvSpPr>
          <p:cNvPr id="2" name="TextBox 1"/>
          <p:cNvSpPr txBox="1"/>
          <p:nvPr/>
        </p:nvSpPr>
        <p:spPr>
          <a:xfrm>
            <a:off x="234510" y="6259464"/>
            <a:ext cx="3028950" cy="253916"/>
          </a:xfrm>
          <a:prstGeom prst="rect">
            <a:avLst/>
          </a:prstGeom>
          <a:noFill/>
        </p:spPr>
        <p:txBody>
          <a:bodyPr wrap="square" rtlCol="0">
            <a:spAutoFit/>
          </a:bodyPr>
          <a:lstStyle/>
          <a:p>
            <a:pPr algn="r"/>
            <a:r>
              <a:rPr lang="en-US" sz="1050" dirty="0" err="1">
                <a:latin typeface="+mj-lt"/>
              </a:rPr>
              <a:t>Dehlendorf</a:t>
            </a:r>
            <a:r>
              <a:rPr lang="en-US" sz="1050" dirty="0">
                <a:latin typeface="+mj-lt"/>
              </a:rPr>
              <a:t>:</a:t>
            </a:r>
            <a:r>
              <a:rPr lang="en-US" sz="1050" i="1" dirty="0">
                <a:latin typeface="+mj-lt"/>
              </a:rPr>
              <a:t> Am J </a:t>
            </a:r>
            <a:r>
              <a:rPr lang="en-US" sz="1050" i="1" dirty="0" err="1">
                <a:latin typeface="+mj-lt"/>
              </a:rPr>
              <a:t>Obstet</a:t>
            </a:r>
            <a:r>
              <a:rPr lang="en-US" sz="1050" i="1" dirty="0">
                <a:latin typeface="+mj-lt"/>
              </a:rPr>
              <a:t> </a:t>
            </a:r>
            <a:r>
              <a:rPr lang="en-US" sz="1050" i="1" dirty="0" err="1">
                <a:latin typeface="+mj-lt"/>
              </a:rPr>
              <a:t>Gynecol</a:t>
            </a:r>
            <a:r>
              <a:rPr lang="en-US" sz="1050" dirty="0">
                <a:latin typeface="+mj-lt"/>
              </a:rPr>
              <a:t>: 2010</a:t>
            </a:r>
          </a:p>
        </p:txBody>
      </p:sp>
      <p:pic>
        <p:nvPicPr>
          <p:cNvPr id="6" name="Picture 5">
            <a:extLst>
              <a:ext uri="{FF2B5EF4-FFF2-40B4-BE49-F238E27FC236}">
                <a16:creationId xmlns:a16="http://schemas.microsoft.com/office/drawing/2014/main" id="{02D0BD36-0A48-1042-B2F0-D10C68F474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37502" y="5894815"/>
            <a:ext cx="1806498" cy="1016155"/>
          </a:xfrm>
          <a:prstGeom prst="rect">
            <a:avLst/>
          </a:prstGeom>
        </p:spPr>
      </p:pic>
    </p:spTree>
    <p:extLst>
      <p:ext uri="{BB962C8B-B14F-4D97-AF65-F5344CB8AC3E}">
        <p14:creationId xmlns:p14="http://schemas.microsoft.com/office/powerpoint/2010/main" val="360553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5900" y="1318939"/>
            <a:ext cx="5919851" cy="4132938"/>
          </a:xfrm>
          <a:prstGeom prst="rect">
            <a:avLst/>
          </a:prstGeom>
          <a:noFill/>
          <a:ln>
            <a:noFill/>
          </a:ln>
        </p:spPr>
      </p:pic>
      <p:pic>
        <p:nvPicPr>
          <p:cNvPr id="5" name="Picture 4">
            <a:extLst>
              <a:ext uri="{FF2B5EF4-FFF2-40B4-BE49-F238E27FC236}">
                <a16:creationId xmlns:a16="http://schemas.microsoft.com/office/drawing/2014/main" id="{FD3FC0CE-ED85-A342-A7E6-7C43AFF3128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324353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3332-0A98-444F-B2D8-B8ADA3595B0A}"/>
              </a:ext>
            </a:extLst>
          </p:cNvPr>
          <p:cNvSpPr>
            <a:spLocks noGrp="1"/>
          </p:cNvSpPr>
          <p:nvPr>
            <p:ph type="title"/>
          </p:nvPr>
        </p:nvSpPr>
        <p:spPr/>
        <p:txBody>
          <a:bodyPr/>
          <a:lstStyle/>
          <a:p>
            <a:r>
              <a:rPr lang="en-US" dirty="0"/>
              <a:t>Intersectionality</a:t>
            </a:r>
          </a:p>
        </p:txBody>
      </p:sp>
      <p:pic>
        <p:nvPicPr>
          <p:cNvPr id="4" name="Content Placeholder 3">
            <a:extLst>
              <a:ext uri="{FF2B5EF4-FFF2-40B4-BE49-F238E27FC236}">
                <a16:creationId xmlns:a16="http://schemas.microsoft.com/office/drawing/2014/main" id="{B830A4C3-4ECE-5D4D-8E42-98B6B7E36B0A}"/>
              </a:ext>
            </a:extLst>
          </p:cNvPr>
          <p:cNvPicPr>
            <a:picLocks noGrp="1" noChangeAspect="1"/>
          </p:cNvPicPr>
          <p:nvPr>
            <p:ph idx="1"/>
          </p:nvPr>
        </p:nvPicPr>
        <p:blipFill>
          <a:blip r:embed="rId3"/>
          <a:stretch>
            <a:fillRect/>
          </a:stretch>
        </p:blipFill>
        <p:spPr>
          <a:xfrm>
            <a:off x="1788160" y="1942578"/>
            <a:ext cx="5674100" cy="4458222"/>
          </a:xfrm>
          <a:prstGeom prst="rect">
            <a:avLst/>
          </a:prstGeom>
        </p:spPr>
      </p:pic>
      <p:pic>
        <p:nvPicPr>
          <p:cNvPr id="6" name="Picture 5">
            <a:extLst>
              <a:ext uri="{FF2B5EF4-FFF2-40B4-BE49-F238E27FC236}">
                <a16:creationId xmlns:a16="http://schemas.microsoft.com/office/drawing/2014/main" id="{D93C0377-B94F-E046-8FA1-8BCF612FC73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1948" y="6088566"/>
            <a:ext cx="1462052" cy="822404"/>
          </a:xfrm>
          <a:prstGeom prst="rect">
            <a:avLst/>
          </a:prstGeom>
        </p:spPr>
      </p:pic>
    </p:spTree>
    <p:extLst>
      <p:ext uri="{BB962C8B-B14F-4D97-AF65-F5344CB8AC3E}">
        <p14:creationId xmlns:p14="http://schemas.microsoft.com/office/powerpoint/2010/main" val="3331826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14348</TotalTime>
  <Words>3603</Words>
  <Application>Microsoft Macintosh PowerPoint</Application>
  <PresentationFormat>On-screen Show (4:3)</PresentationFormat>
  <Paragraphs>257</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Adobe Garamond Pro</vt:lpstr>
      <vt:lpstr>Arial</vt:lpstr>
      <vt:lpstr>Calibri</vt:lpstr>
      <vt:lpstr>Century Gothic</vt:lpstr>
      <vt:lpstr>Constantia</vt:lpstr>
      <vt:lpstr>Wingdings</vt:lpstr>
      <vt:lpstr>Wingdings 2</vt:lpstr>
      <vt:lpstr>Flow</vt:lpstr>
      <vt:lpstr>Patient-centered contraceptive counseling </vt:lpstr>
      <vt:lpstr>Overview</vt:lpstr>
      <vt:lpstr>PowerPoint Presentation</vt:lpstr>
      <vt:lpstr>Bias in family planning</vt:lpstr>
      <vt:lpstr>Measuring bias in counseling</vt:lpstr>
      <vt:lpstr>The “Patients”</vt:lpstr>
      <vt:lpstr>Recommendations differ by patient race and class</vt:lpstr>
      <vt:lpstr>PowerPoint Presentation</vt:lpstr>
      <vt:lpstr>Intersectionality</vt:lpstr>
      <vt:lpstr>Reproductive Justice Framework</vt:lpstr>
      <vt:lpstr>Reproductive Justice Addresses the influence of social, economic, and political inequalities on women’s reproductive choices </vt:lpstr>
      <vt:lpstr>What about Teen Pregnancy?</vt:lpstr>
      <vt:lpstr>Case discussion</vt:lpstr>
      <vt:lpstr>Case discussion</vt:lpstr>
      <vt:lpstr>How do we talk about contraception?</vt:lpstr>
      <vt:lpstr>Limitations</vt:lpstr>
      <vt:lpstr>Patient-Centered  Contraceptive Counseling</vt:lpstr>
      <vt:lpstr>So Many Options… How do you present them all?</vt:lpstr>
      <vt:lpstr>We want to create a safe space by:</vt:lpstr>
      <vt:lpstr>Listening means…</vt:lpstr>
      <vt:lpstr>Not assuming means…</vt:lpstr>
      <vt:lpstr>Eliciting and addressing the patient’s priorities and concerns means…</vt:lpstr>
      <vt:lpstr>Do you need/want to get a regular period?</vt:lpstr>
      <vt:lpstr>How do you feel about hormones?</vt:lpstr>
      <vt:lpstr>Do you want to easily stop the birth control if you don’t like it?</vt:lpstr>
      <vt:lpstr>Do you mind having something stay in your body?</vt:lpstr>
      <vt:lpstr>How well does this prevent pregnancy?</vt:lpstr>
      <vt:lpstr>PowerPoint Presentation</vt:lpstr>
      <vt:lpstr>Case for discussion</vt:lpstr>
      <vt:lpstr>RHEDI resources</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S</dc:creator>
  <cp:lastModifiedBy>Tara S</cp:lastModifiedBy>
  <cp:revision>200</cp:revision>
  <dcterms:created xsi:type="dcterms:W3CDTF">2015-06-24T00:28:48Z</dcterms:created>
  <dcterms:modified xsi:type="dcterms:W3CDTF">2020-05-28T17:36:47Z</dcterms:modified>
</cp:coreProperties>
</file>